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4"/>
    <p:sldMasterId id="2147483690" r:id="rId5"/>
    <p:sldMasterId id="2147483703" r:id="rId6"/>
    <p:sldMasterId id="2147483716" r:id="rId7"/>
    <p:sldMasterId id="2147483728" r:id="rId8"/>
    <p:sldMasterId id="2147483741" r:id="rId9"/>
    <p:sldMasterId id="2147483754" r:id="rId10"/>
    <p:sldMasterId id="2147483769" r:id="rId11"/>
  </p:sldMasterIdLst>
  <p:notesMasterIdLst>
    <p:notesMasterId r:id="rId43"/>
  </p:notesMasterIdLst>
  <p:sldIdLst>
    <p:sldId id="257" r:id="rId12"/>
    <p:sldId id="441" r:id="rId13"/>
    <p:sldId id="479" r:id="rId14"/>
    <p:sldId id="442" r:id="rId15"/>
    <p:sldId id="443" r:id="rId16"/>
    <p:sldId id="444" r:id="rId17"/>
    <p:sldId id="445" r:id="rId18"/>
    <p:sldId id="480" r:id="rId19"/>
    <p:sldId id="446" r:id="rId20"/>
    <p:sldId id="447" r:id="rId21"/>
    <p:sldId id="465" r:id="rId22"/>
    <p:sldId id="448" r:id="rId23"/>
    <p:sldId id="449" r:id="rId24"/>
    <p:sldId id="450" r:id="rId25"/>
    <p:sldId id="451" r:id="rId26"/>
    <p:sldId id="452" r:id="rId27"/>
    <p:sldId id="453" r:id="rId28"/>
    <p:sldId id="466" r:id="rId29"/>
    <p:sldId id="467" r:id="rId30"/>
    <p:sldId id="468" r:id="rId31"/>
    <p:sldId id="469" r:id="rId32"/>
    <p:sldId id="470" r:id="rId33"/>
    <p:sldId id="471" r:id="rId34"/>
    <p:sldId id="472" r:id="rId35"/>
    <p:sldId id="473" r:id="rId36"/>
    <p:sldId id="474" r:id="rId37"/>
    <p:sldId id="475" r:id="rId38"/>
    <p:sldId id="476" r:id="rId39"/>
    <p:sldId id="477" r:id="rId40"/>
    <p:sldId id="478" r:id="rId41"/>
    <p:sldId id="401" r:id="rId42"/>
  </p:sldIdLst>
  <p:sldSz cx="9144000" cy="6858000" type="screen4x3"/>
  <p:notesSz cx="7010400" cy="92964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C123EB-D0BE-418A-9F9F-D4065355AA9A}">
          <p14:sldIdLst>
            <p14:sldId id="257"/>
            <p14:sldId id="441"/>
            <p14:sldId id="479"/>
            <p14:sldId id="442"/>
            <p14:sldId id="443"/>
            <p14:sldId id="444"/>
            <p14:sldId id="445"/>
            <p14:sldId id="480"/>
            <p14:sldId id="446"/>
            <p14:sldId id="447"/>
            <p14:sldId id="465"/>
            <p14:sldId id="448"/>
            <p14:sldId id="449"/>
            <p14:sldId id="450"/>
            <p14:sldId id="451"/>
            <p14:sldId id="452"/>
            <p14:sldId id="453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01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 autoAdjust="0"/>
    <p:restoredTop sz="96762" autoAdjust="0"/>
  </p:normalViewPr>
  <p:slideViewPr>
    <p:cSldViewPr snapToGrid="0">
      <p:cViewPr>
        <p:scale>
          <a:sx n="90" d="100"/>
          <a:sy n="90" d="100"/>
        </p:scale>
        <p:origin x="-492" y="516"/>
      </p:cViewPr>
      <p:guideLst>
        <p:guide orient="horz" pos="2160"/>
        <p:guide pos="2880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slide" Target="slides/slide3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5745024-0BD0-47A7-97EE-3F42B7F76E61}" type="datetimeFigureOut">
              <a:rPr lang="en-US" smtClean="0"/>
              <a:t>7/11/2012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0F403D2-E378-44B9-9214-30075DBF7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52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403D2-E378-44B9-9214-30075DBF7D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13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noFill/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The target audience for this module includes scientists and </a:t>
            </a:r>
            <a:r>
              <a:rPr lang="en-US" dirty="0" err="1">
                <a:solidFill>
                  <a:srgbClr val="000000"/>
                </a:solidFill>
                <a:ea typeface="Times New Roman"/>
                <a:cs typeface="Calibri"/>
              </a:rPr>
              <a:t>bioinformaticians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 who are interested in understanding the secondary analysis pipeline and algorithms.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After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completing this module, you will be able to outline and describe the key elements of secondary analysis pipeline for single molecule real time sequencing with the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PacBio </a:t>
            </a:r>
            <a:r>
              <a:rPr lang="en-US" b="1" i="1" dirty="0">
                <a:solidFill>
                  <a:srgbClr val="000000"/>
                </a:solidFill>
                <a:ea typeface="Times New Roman"/>
                <a:cs typeface="Calibri"/>
              </a:rPr>
              <a:t>RS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.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It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is recommended that you review this training module after the introductory training modules on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Bioinformatics Overview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and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 Primary Analysis</a:t>
            </a:r>
            <a:r>
              <a:rPr lang="en-US" b="1" dirty="0" smtClean="0">
                <a:solidFill>
                  <a:srgbClr val="000000"/>
                </a:solidFill>
                <a:ea typeface="Times New Roman"/>
                <a:cs typeface="Calibri"/>
              </a:rPr>
              <a:t>.</a:t>
            </a:r>
            <a:endParaRPr lang="en-US" dirty="0">
              <a:ea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9CDCA2-AA01-4AF1-BA2E-AE48D879EF9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403D2-E378-44B9-9214-30075DBF7D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7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5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5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5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0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3600" y="6039168"/>
            <a:ext cx="2825496" cy="381000"/>
          </a:xfrm>
        </p:spPr>
        <p:txBody>
          <a:bodyPr anchor="ctr">
            <a:norm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712" y="5715001"/>
            <a:ext cx="5199888" cy="1029334"/>
          </a:xfrm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0257" y="151735"/>
            <a:ext cx="1878037" cy="438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786" y="4191001"/>
            <a:ext cx="2944482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76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012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216" y="3969776"/>
            <a:ext cx="7772400" cy="102933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050280"/>
            <a:ext cx="1878037" cy="43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0"/>
            <a:ext cx="8831263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71450" y="1066800"/>
            <a:ext cx="8843963" cy="4983163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61400" y="6140450"/>
            <a:ext cx="307975" cy="214313"/>
          </a:xfrm>
        </p:spPr>
        <p:txBody>
          <a:bodyPr/>
          <a:lstStyle>
            <a:lvl1pPr>
              <a:defRPr/>
            </a:lvl1pPr>
          </a:lstStyle>
          <a:p>
            <a:fld id="{2962A409-6D67-4597-9B34-FE4434DB50A4}" type="slidenum">
              <a:rPr lang="en-US">
                <a:solidFill>
                  <a:srgbClr val="333333"/>
                </a:solidFill>
              </a:rPr>
              <a:pPr/>
              <a:t>‹#›</a:t>
            </a:fld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3926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0"/>
            <a:ext cx="8831263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1450" y="1066800"/>
            <a:ext cx="8843963" cy="4983163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61400" y="6140450"/>
            <a:ext cx="307975" cy="214313"/>
          </a:xfrm>
        </p:spPr>
        <p:txBody>
          <a:bodyPr/>
          <a:lstStyle>
            <a:lvl1pPr>
              <a:defRPr/>
            </a:lvl1pPr>
          </a:lstStyle>
          <a:p>
            <a:fld id="{9AFEACC1-B7EC-40DF-9BD4-ED2C487228A3}" type="slidenum">
              <a:rPr lang="en-US">
                <a:solidFill>
                  <a:srgbClr val="333333"/>
                </a:solidFill>
              </a:rPr>
              <a:pPr/>
              <a:t>‹#›</a:t>
            </a:fld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106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216" y="3969776"/>
            <a:ext cx="7772400" cy="102933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050280"/>
            <a:ext cx="1878037" cy="43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69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216" y="3969776"/>
            <a:ext cx="7772400" cy="102933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050280"/>
            <a:ext cx="1878037" cy="43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50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216" y="3969776"/>
            <a:ext cx="7772400" cy="102933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050280"/>
            <a:ext cx="1878037" cy="43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00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216" y="3969776"/>
            <a:ext cx="7772400" cy="102933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050280"/>
            <a:ext cx="1878037" cy="43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34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216" y="3969776"/>
            <a:ext cx="7772400" cy="102933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050280"/>
            <a:ext cx="1878037" cy="43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29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216" y="3969776"/>
            <a:ext cx="7772400" cy="102933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050280"/>
            <a:ext cx="1878037" cy="43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22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7585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94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049409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3600" y="6039168"/>
            <a:ext cx="2825496" cy="381000"/>
          </a:xfrm>
        </p:spPr>
        <p:txBody>
          <a:bodyPr anchor="ctr">
            <a:norm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712" y="5715001"/>
            <a:ext cx="5199888" cy="1029334"/>
          </a:xfrm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0257" y="151735"/>
            <a:ext cx="1878037" cy="4382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786" y="4191001"/>
            <a:ext cx="2944482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70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450" y="1066800"/>
            <a:ext cx="4344988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8838" y="1066800"/>
            <a:ext cx="4346575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5356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83495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1352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65009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477480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393468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8572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5613" y="0"/>
            <a:ext cx="2209800" cy="6049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450" y="0"/>
            <a:ext cx="6481763" cy="6049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5020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autical-ti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5813" y="165100"/>
            <a:ext cx="18557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taglin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263" y="4175125"/>
            <a:ext cx="3135312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9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6064250"/>
            <a:ext cx="4610100" cy="37465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333333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7350" y="6169025"/>
            <a:ext cx="3619500" cy="22860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r">
              <a:buFontTx/>
              <a:buNone/>
              <a:defRPr sz="1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178550" y="6311900"/>
            <a:ext cx="2895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600">
                <a:solidFill>
                  <a:srgbClr val="333333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PACIFIC BIOSCIENCES™ CONFIDENTIAL</a:t>
            </a:r>
          </a:p>
        </p:txBody>
      </p:sp>
    </p:spTree>
    <p:extLst>
      <p:ext uri="{BB962C8B-B14F-4D97-AF65-F5344CB8AC3E}">
        <p14:creationId xmlns:p14="http://schemas.microsoft.com/office/powerpoint/2010/main" val="6778681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AC1B0-8DF2-4091-91F5-1C6A0D3A1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11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3600" y="6039168"/>
            <a:ext cx="2825496" cy="381000"/>
          </a:xfrm>
        </p:spPr>
        <p:txBody>
          <a:bodyPr anchor="ctr">
            <a:norm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712" y="5715001"/>
            <a:ext cx="5202936" cy="1029334"/>
          </a:xfrm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0257" y="151735"/>
            <a:ext cx="1878037" cy="4382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786" y="4191001"/>
            <a:ext cx="2944482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98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91A0E-0BC5-477E-901A-D2AE276840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983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450" y="1066800"/>
            <a:ext cx="4344988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8838" y="1066800"/>
            <a:ext cx="4346575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3ABA13-915B-4596-B9EC-9F9D998682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95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E824B5-BDD9-41D6-9C05-8688839386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527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08D9B8-69DB-4356-A084-D9653E649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457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F13B9E-A08A-485B-B5C0-7B14BC91E6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883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B525A-83B7-43BA-80A7-9B5968CC46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990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48746-1509-4482-B1FD-49F59F1E3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799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87C28E-ABA2-4A4F-AD82-932F8289B3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2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5613" y="0"/>
            <a:ext cx="2209800" cy="6049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450" y="0"/>
            <a:ext cx="6481763" cy="6049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95BD2-15BD-4DD0-9FCE-09C06C9BC8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613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7788"/>
            <a:ext cx="8686800" cy="1187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33400" y="1293813"/>
            <a:ext cx="8077200" cy="4800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429114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3600" y="6039168"/>
            <a:ext cx="2825496" cy="381000"/>
          </a:xfrm>
        </p:spPr>
        <p:txBody>
          <a:bodyPr anchor="ctr">
            <a:norm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712" y="5715001"/>
            <a:ext cx="5202936" cy="1029334"/>
          </a:xfrm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0257" y="151735"/>
            <a:ext cx="1878037" cy="4382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786" y="4191001"/>
            <a:ext cx="2944482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84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84347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085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793743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450" y="1066800"/>
            <a:ext cx="4344988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8838" y="1066800"/>
            <a:ext cx="4346575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3541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20062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8462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0143779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8020631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3369666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9778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119" y="0"/>
            <a:ext cx="8229600" cy="8563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119" y="1066800"/>
            <a:ext cx="8229600" cy="4525963"/>
          </a:xfrm>
        </p:spPr>
        <p:txBody>
          <a:bodyPr>
            <a:normAutofit/>
          </a:bodyPr>
          <a:lstStyle>
            <a:lvl1pPr marL="228600" indent="-228600">
              <a:tabLst/>
              <a:defRPr sz="2000">
                <a:solidFill>
                  <a:schemeClr val="tx1"/>
                </a:solidFill>
              </a:defRPr>
            </a:lvl1pPr>
            <a:lvl2pPr marL="685800" indent="-228600"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 marL="1143000" indent="-228600">
              <a:spcBef>
                <a:spcPts val="600"/>
              </a:spcBef>
              <a:buFont typeface="Arial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1600200" indent="-228600">
              <a:spcBef>
                <a:spcPts val="600"/>
              </a:spcBef>
              <a:buFont typeface="Arial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2057400" indent="-228600">
              <a:spcBef>
                <a:spcPts val="600"/>
              </a:spcBef>
              <a:buFont typeface="Arial" pitchFamily="34" charset="0"/>
              <a:buChar char="−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8786" y="6096001"/>
            <a:ext cx="493776" cy="312726"/>
          </a:xfrm>
        </p:spPr>
        <p:txBody>
          <a:bodyPr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4045BA2-51C2-41BC-95CD-75F74572213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656" y="6499747"/>
            <a:ext cx="1247764" cy="2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60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5613" y="0"/>
            <a:ext cx="2209800" cy="6049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450" y="0"/>
            <a:ext cx="6481763" cy="6049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36608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autical-titl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5813" y="165100"/>
            <a:ext cx="18557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tagline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263" y="4175125"/>
            <a:ext cx="3135312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7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42900" y="6064250"/>
            <a:ext cx="4610100" cy="37465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333333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375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467350" y="6169025"/>
            <a:ext cx="3619500" cy="22860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r">
              <a:buFontTx/>
              <a:buNone/>
              <a:defRPr sz="1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178550" y="6311900"/>
            <a:ext cx="2895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600">
                <a:solidFill>
                  <a:srgbClr val="333333"/>
                </a:solidFill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273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76848-6CFD-4D90-8139-21B1F03F72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61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57D62-43B3-44F8-A85F-308E638211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357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450" y="1066800"/>
            <a:ext cx="4344988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8838" y="1066800"/>
            <a:ext cx="4346575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E2684E-8E5D-4DDA-95E9-CE6BF6DB6D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184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684F0-661A-4230-9C92-19D5ED0FE8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177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FDD552-9324-4F52-9AA6-3BE317A115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0145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AB4BFD-09E5-469B-8F17-A7D0D21515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238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546366-1A2E-4F84-91D6-2A8AE4A043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28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7DD82-C066-4A23-A804-1DDAD8C4EF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96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119" y="0"/>
            <a:ext cx="8229600" cy="8563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8786" y="6096001"/>
            <a:ext cx="493776" cy="312726"/>
          </a:xfrm>
        </p:spPr>
        <p:txBody>
          <a:bodyPr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4045BA2-51C2-41BC-95CD-75F7457221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80119" y="1066800"/>
            <a:ext cx="3934681" cy="4525963"/>
          </a:xfrm>
        </p:spPr>
        <p:txBody>
          <a:bodyPr>
            <a:noAutofit/>
          </a:bodyPr>
          <a:lstStyle>
            <a:lvl1pPr marL="228600" indent="-228600">
              <a:tabLst/>
              <a:defRPr sz="2000">
                <a:solidFill>
                  <a:schemeClr val="tx1"/>
                </a:solidFill>
              </a:defRPr>
            </a:lvl1pPr>
            <a:lvl2pPr marL="685800" indent="-228600"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 marL="1143000" indent="-228600">
              <a:spcBef>
                <a:spcPts val="600"/>
              </a:spcBef>
              <a:buFont typeface="Arial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1600200" indent="-228600">
              <a:spcBef>
                <a:spcPts val="600"/>
              </a:spcBef>
              <a:buFont typeface="Arial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2057400" indent="-228600">
              <a:spcBef>
                <a:spcPts val="600"/>
              </a:spcBef>
              <a:buFont typeface="Arial" pitchFamily="34" charset="0"/>
              <a:buChar char="−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496537" y="1066800"/>
            <a:ext cx="3934681" cy="4525963"/>
          </a:xfrm>
        </p:spPr>
        <p:txBody>
          <a:bodyPr>
            <a:noAutofit/>
          </a:bodyPr>
          <a:lstStyle>
            <a:lvl1pPr marL="228600" indent="-228600">
              <a:tabLst/>
              <a:defRPr sz="2000">
                <a:solidFill>
                  <a:schemeClr val="tx1"/>
                </a:solidFill>
              </a:defRPr>
            </a:lvl1pPr>
            <a:lvl2pPr marL="685800" indent="-228600"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 marL="1143000" indent="-228600">
              <a:spcBef>
                <a:spcPts val="600"/>
              </a:spcBef>
              <a:buFont typeface="Arial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1600200" indent="-228600">
              <a:spcBef>
                <a:spcPts val="600"/>
              </a:spcBef>
              <a:buFont typeface="Arial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2057400" indent="-228600">
              <a:spcBef>
                <a:spcPts val="600"/>
              </a:spcBef>
              <a:buFont typeface="Arial" pitchFamily="34" charset="0"/>
              <a:buChar char="−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extBox 15" hidden="1"/>
          <p:cNvSpPr txBox="1"/>
          <p:nvPr userDrawn="1"/>
        </p:nvSpPr>
        <p:spPr>
          <a:xfrm>
            <a:off x="273050" y="6222827"/>
            <a:ext cx="148275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b="1" dirty="0" smtClean="0"/>
              <a:t>PACIFIC</a:t>
            </a:r>
            <a:r>
              <a:rPr lang="en-US" sz="600" b="1" baseline="0" dirty="0" smtClean="0"/>
              <a:t> BIOSCIENCES</a:t>
            </a:r>
            <a:r>
              <a:rPr lang="en-US" sz="600" b="1" baseline="30000" dirty="0" smtClean="0"/>
              <a:t>®</a:t>
            </a:r>
            <a:r>
              <a:rPr lang="en-US" sz="600" b="1" baseline="0" dirty="0" smtClean="0"/>
              <a:t> CONFIDENTIAL</a:t>
            </a:r>
            <a:endParaRPr lang="en-US" sz="600" b="1" baseline="30000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656" y="6499747"/>
            <a:ext cx="1247764" cy="2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13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827D9-D76C-4620-BE3D-F5EE7D16FC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070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5613" y="0"/>
            <a:ext cx="2209800" cy="6049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450" y="0"/>
            <a:ext cx="6481763" cy="6049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750C2F-8DB3-4D04-B271-6DF92BB9BE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371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71450" y="0"/>
            <a:ext cx="8843963" cy="6049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B7B48-B90D-41A9-8EC7-245445A548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84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autical-ti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5813" y="165100"/>
            <a:ext cx="18557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taglin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263" y="4175125"/>
            <a:ext cx="3135312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9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6064250"/>
            <a:ext cx="4610100" cy="37465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333333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7350" y="6169025"/>
            <a:ext cx="3619500" cy="22860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r">
              <a:buFontTx/>
              <a:buNone/>
              <a:defRPr sz="1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178550" y="6311900"/>
            <a:ext cx="2895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600"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333333"/>
                </a:solidFill>
              </a:rPr>
              <a:t>PACIFIC BIOSCIENCES™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511119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2F78DC-C6C7-4CEF-8595-106F1B1E9580}" type="slidenum">
              <a:rPr lang="en-US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697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19C0F-FD4A-40F0-8870-13338B4ED7A9}" type="slidenum">
              <a:rPr lang="en-US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3815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450" y="1066800"/>
            <a:ext cx="4344988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8838" y="1066800"/>
            <a:ext cx="4346575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E3BCD-94CE-4614-8FDD-4A9E6AE607CE}" type="slidenum">
              <a:rPr lang="en-US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3147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773533-1BF1-4541-844F-8D7712F0D483}" type="slidenum">
              <a:rPr lang="en-US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950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F7CA49-D60A-4056-8DA8-3DD23A4B3E95}" type="slidenum">
              <a:rPr lang="en-US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432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3168FC-2874-4DC4-9059-47D33D1F253D}" type="slidenum">
              <a:rPr lang="en-US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66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119" y="0"/>
            <a:ext cx="8229600" cy="8563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8786" y="6096001"/>
            <a:ext cx="493776" cy="312726"/>
          </a:xfrm>
        </p:spPr>
        <p:txBody>
          <a:bodyPr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4045BA2-51C2-41BC-95CD-75F74572213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656" y="6499747"/>
            <a:ext cx="1247764" cy="2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5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DFB75-C644-483D-A056-37489E9D060C}" type="slidenum">
              <a:rPr lang="en-US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5651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FF0D8-D5C9-42EC-BB08-F7E7D511D7CC}" type="slidenum">
              <a:rPr lang="en-US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76861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06323-76DE-460B-A176-4EE7D05E595E}" type="slidenum">
              <a:rPr lang="en-US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855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5613" y="0"/>
            <a:ext cx="2209800" cy="6049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450" y="0"/>
            <a:ext cx="6481763" cy="6049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927C4-EA9D-427C-94AB-DC6CE61F7E86}" type="slidenum">
              <a:rPr lang="en-US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224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7788"/>
            <a:ext cx="8686800" cy="1187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33400" y="1293813"/>
            <a:ext cx="8077200" cy="4800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189473958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autical-titl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5813" y="165100"/>
            <a:ext cx="18557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tagline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263" y="4175125"/>
            <a:ext cx="3135312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7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42900" y="6064250"/>
            <a:ext cx="4610100" cy="37465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333333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375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467350" y="6169025"/>
            <a:ext cx="3619500" cy="22860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r">
              <a:buFontTx/>
              <a:buNone/>
              <a:defRPr sz="1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178550" y="6311900"/>
            <a:ext cx="2895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600">
                <a:solidFill>
                  <a:srgbClr val="333333"/>
                </a:solidFill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8911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8670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841663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450" y="1066800"/>
            <a:ext cx="4344988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8838" y="1066800"/>
            <a:ext cx="4346575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1537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8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77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17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19" y="0"/>
            <a:ext cx="8229600" cy="8563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119" y="1066800"/>
            <a:ext cx="8229600" cy="4525963"/>
          </a:xfrm>
        </p:spPr>
        <p:txBody>
          <a:bodyPr>
            <a:normAutofit/>
          </a:bodyPr>
          <a:lstStyle>
            <a:lvl1pPr marL="228600" indent="-228600">
              <a:tabLst/>
              <a:defRPr sz="2000">
                <a:solidFill>
                  <a:schemeClr val="tx1"/>
                </a:solidFill>
              </a:defRPr>
            </a:lvl1pPr>
            <a:lvl2pPr marL="685800" indent="-228600"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 marL="1143000" indent="-228600">
              <a:spcBef>
                <a:spcPts val="600"/>
              </a:spcBef>
              <a:buFont typeface="Arial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1600200" indent="-228600">
              <a:spcBef>
                <a:spcPts val="600"/>
              </a:spcBef>
              <a:buFont typeface="Arial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2057400" indent="-228600">
              <a:spcBef>
                <a:spcPts val="600"/>
              </a:spcBef>
              <a:buFont typeface="Arial" pitchFamily="34" charset="0"/>
              <a:buChar char="−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656" y="6499747"/>
            <a:ext cx="1247764" cy="2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96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006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2061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415209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170795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2443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5613" y="0"/>
            <a:ext cx="2209800" cy="6049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450" y="0"/>
            <a:ext cx="6481763" cy="6049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61400" y="6140450"/>
            <a:ext cx="307975" cy="214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5EBF7E-0541-426D-B84B-0EA4CA54AC7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8474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71450" y="0"/>
            <a:ext cx="8843963" cy="6049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61400" y="6140450"/>
            <a:ext cx="307975" cy="214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5F45C5-9861-4B81-B2D4-82DF7CE9523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0244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7800" y="6483350"/>
            <a:ext cx="12430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7800" y="6483350"/>
            <a:ext cx="12430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216" y="3969776"/>
            <a:ext cx="7772400" cy="102933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3984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7800" y="6483350"/>
            <a:ext cx="12430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7800" y="6483350"/>
            <a:ext cx="12430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216" y="3969776"/>
            <a:ext cx="7772400" cy="102933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10750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430" name="Picture 6" descr="nautical-titl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9431" name="Picture 7" descr="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5813" y="165100"/>
            <a:ext cx="1855787" cy="40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9432" name="Picture 8" descr="tagline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263" y="4175125"/>
            <a:ext cx="3135312" cy="75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9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6064250"/>
            <a:ext cx="4610100" cy="37465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333333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67350" y="6169025"/>
            <a:ext cx="3619500" cy="22860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r">
              <a:buFontTx/>
              <a:buNone/>
              <a:defRPr sz="1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5942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178550" y="6311900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6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333333"/>
                </a:solidFill>
              </a:rPr>
              <a:t>PACIFIC BIOSCIENCES™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60567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80119" y="0"/>
            <a:ext cx="8229600" cy="8563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180119" y="1066800"/>
            <a:ext cx="8229600" cy="4525963"/>
          </a:xfrm>
        </p:spPr>
        <p:txBody>
          <a:bodyPr>
            <a:normAutofit/>
          </a:bodyPr>
          <a:lstStyle>
            <a:lvl1pPr marL="228600" indent="-228600">
              <a:tabLst/>
              <a:defRPr sz="2000">
                <a:solidFill>
                  <a:schemeClr val="bg1"/>
                </a:solidFill>
              </a:defRPr>
            </a:lvl1pPr>
            <a:lvl2pPr marL="685800" indent="-228600">
              <a:spcBef>
                <a:spcPts val="800"/>
              </a:spcBef>
              <a:defRPr sz="1800">
                <a:solidFill>
                  <a:schemeClr val="bg1"/>
                </a:solidFill>
              </a:defRPr>
            </a:lvl2pPr>
            <a:lvl3pPr marL="1143000" indent="-228600">
              <a:spcBef>
                <a:spcPts val="600"/>
              </a:spcBef>
              <a:buFont typeface="Arial" pitchFamily="34" charset="0"/>
              <a:buChar char="−"/>
              <a:defRPr sz="1600">
                <a:solidFill>
                  <a:schemeClr val="bg1"/>
                </a:solidFill>
              </a:defRPr>
            </a:lvl3pPr>
            <a:lvl4pPr marL="1600200" indent="-228600">
              <a:spcBef>
                <a:spcPts val="600"/>
              </a:spcBef>
              <a:buFont typeface="Arial" pitchFamily="34" charset="0"/>
              <a:buChar char="−"/>
              <a:defRPr sz="1400">
                <a:solidFill>
                  <a:schemeClr val="bg1"/>
                </a:solidFill>
              </a:defRPr>
            </a:lvl4pPr>
            <a:lvl5pPr marL="2057400" indent="-228600">
              <a:spcBef>
                <a:spcPts val="600"/>
              </a:spcBef>
              <a:buFont typeface="Arial" pitchFamily="34" charset="0"/>
              <a:buChar char="−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578786" y="6096001"/>
            <a:ext cx="493776" cy="312726"/>
          </a:xfrm>
        </p:spPr>
        <p:txBody>
          <a:bodyPr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24045BA2-51C2-41BC-95CD-75F74572213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386" y="6498284"/>
            <a:ext cx="1254034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5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2B5028-CF02-4151-8AAB-62D333A7FAC9}" type="slidenum">
              <a:rPr lang="en-US">
                <a:solidFill>
                  <a:srgbClr val="333333"/>
                </a:solidFill>
              </a:rPr>
              <a:pPr/>
              <a:t>‹#›</a:t>
            </a:fld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30910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95CCBA8-6E38-4B32-A9A2-A3295E2A033B}" type="slidenum">
              <a:rPr lang="en-US">
                <a:solidFill>
                  <a:srgbClr val="333333"/>
                </a:solidFill>
              </a:rPr>
              <a:pPr/>
              <a:t>‹#›</a:t>
            </a:fld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8074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450" y="1066800"/>
            <a:ext cx="4344988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8838" y="1066800"/>
            <a:ext cx="4346575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F83DD76-3F75-4256-8D55-36B17E5D11C4}" type="slidenum">
              <a:rPr lang="en-US">
                <a:solidFill>
                  <a:srgbClr val="333333"/>
                </a:solidFill>
              </a:rPr>
              <a:pPr/>
              <a:t>‹#›</a:t>
            </a:fld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248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F2F5D0-5593-4C3C-BB73-3FEDC8A3C1A9}" type="slidenum">
              <a:rPr lang="en-US">
                <a:solidFill>
                  <a:srgbClr val="333333"/>
                </a:solidFill>
              </a:rPr>
              <a:pPr/>
              <a:t>‹#›</a:t>
            </a:fld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88814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5813515-D3CB-4B20-A50A-DF8CD80B1A87}" type="slidenum">
              <a:rPr lang="en-US">
                <a:solidFill>
                  <a:srgbClr val="333333"/>
                </a:solidFill>
              </a:rPr>
              <a:pPr/>
              <a:t>‹#›</a:t>
            </a:fld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6460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6F20AF-E209-41B2-84FC-FB7E1ABCB02B}" type="slidenum">
              <a:rPr lang="en-US">
                <a:solidFill>
                  <a:srgbClr val="333333"/>
                </a:solidFill>
              </a:rPr>
              <a:pPr/>
              <a:t>‹#›</a:t>
            </a:fld>
            <a:endParaRPr lang="en-US">
              <a:solidFill>
                <a:srgbClr val="333333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228600" y="6096000"/>
            <a:ext cx="1676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2630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1C72259-F800-4B20-9A79-FF39C5563BA7}" type="slidenum">
              <a:rPr lang="en-US">
                <a:solidFill>
                  <a:srgbClr val="333333"/>
                </a:solidFill>
              </a:rPr>
              <a:pPr/>
              <a:t>‹#›</a:t>
            </a:fld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262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5FB4954-4017-4607-8BDB-B467DBC64191}" type="slidenum">
              <a:rPr lang="en-US">
                <a:solidFill>
                  <a:srgbClr val="333333"/>
                </a:solidFill>
              </a:rPr>
              <a:pPr/>
              <a:t>‹#›</a:t>
            </a:fld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83894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2E909C4-D8E8-4297-8B87-82F0CF9F6FC4}" type="slidenum">
              <a:rPr lang="en-US">
                <a:solidFill>
                  <a:srgbClr val="333333"/>
                </a:solidFill>
              </a:rPr>
              <a:pPr/>
              <a:t>‹#›</a:t>
            </a:fld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08508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5613" y="0"/>
            <a:ext cx="2209800" cy="6049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450" y="0"/>
            <a:ext cx="6481763" cy="6049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B3082B0-8063-4819-8723-35B1945D770B}" type="slidenum">
              <a:rPr lang="en-US">
                <a:solidFill>
                  <a:srgbClr val="333333"/>
                </a:solidFill>
              </a:rPr>
              <a:pPr/>
              <a:t>‹#›</a:t>
            </a:fld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193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20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2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23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2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26.png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2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23.pn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2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image" Target="../media/image23.png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image" Target="../media/image2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image" Target="../media/image23.png"/><Relationship Id="rId2" Type="http://schemas.openxmlformats.org/officeDocument/2006/relationships/slideLayout" Target="../slideLayouts/slideLayout76.xml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0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22.jpeg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45BA2-51C2-41BC-95CD-75F745722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3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80" r:id="rId8"/>
    <p:sldLayoutId id="2147483679" r:id="rId9"/>
    <p:sldLayoutId id="2147483688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0" descr="PB_hor_BW_xsml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2563" y="6491288"/>
            <a:ext cx="12604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8" descr="bullet_web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-6350"/>
            <a:ext cx="914082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71450" y="0"/>
            <a:ext cx="883126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2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1450" y="1066800"/>
            <a:ext cx="8843963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1653" name="Rectangle 5"/>
          <p:cNvSpPr>
            <a:spLocks noChangeArrowheads="1"/>
          </p:cNvSpPr>
          <p:nvPr/>
        </p:nvSpPr>
        <p:spPr bwMode="auto">
          <a:xfrm>
            <a:off x="8877300" y="6148388"/>
            <a:ext cx="2667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183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333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33333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33333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33333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33333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333333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333333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333333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333333"/>
          </a:solidFill>
          <a:latin typeface="Arial" charset="0"/>
        </a:defRPr>
      </a:lvl9pPr>
    </p:titleStyle>
    <p:bodyStyle>
      <a:lvl1pPr marL="228600" indent="-228600" algn="l" rtl="0" eaLnBrk="0" fontAlgn="base" hangingPunct="0">
        <a:spcBef>
          <a:spcPct val="35000"/>
        </a:spcBef>
        <a:spcAft>
          <a:spcPct val="0"/>
        </a:spcAft>
        <a:buChar char="•"/>
        <a:defRPr sz="2000">
          <a:solidFill>
            <a:srgbClr val="333333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spcBef>
          <a:spcPct val="35000"/>
        </a:spcBef>
        <a:spcAft>
          <a:spcPct val="0"/>
        </a:spcAft>
        <a:buChar char="–"/>
        <a:defRPr>
          <a:solidFill>
            <a:srgbClr val="333333"/>
          </a:solidFill>
          <a:latin typeface="+mn-lt"/>
        </a:defRPr>
      </a:lvl2pPr>
      <a:lvl3pPr marL="1143000" indent="-228600" algn="l" rtl="0" eaLnBrk="0" fontAlgn="base" hangingPunct="0">
        <a:spcBef>
          <a:spcPct val="35000"/>
        </a:spcBef>
        <a:spcAft>
          <a:spcPct val="0"/>
        </a:spcAft>
        <a:buFont typeface="Arial" pitchFamily="34" charset="0"/>
        <a:buChar char="–"/>
        <a:defRPr sz="1600">
          <a:solidFill>
            <a:srgbClr val="333333"/>
          </a:solidFill>
          <a:latin typeface="+mn-lt"/>
        </a:defRPr>
      </a:lvl3pPr>
      <a:lvl4pPr marL="1600200" indent="-228600" algn="l" rtl="0" eaLnBrk="0" fontAlgn="base" hangingPunct="0">
        <a:spcBef>
          <a:spcPct val="35000"/>
        </a:spcBef>
        <a:spcAft>
          <a:spcPct val="0"/>
        </a:spcAft>
        <a:buChar char="–"/>
        <a:defRPr sz="1400">
          <a:solidFill>
            <a:srgbClr val="333333"/>
          </a:solidFill>
          <a:latin typeface="+mn-lt"/>
        </a:defRPr>
      </a:lvl4pPr>
      <a:lvl5pPr marL="2057400" indent="-228600" algn="l" rtl="0" eaLnBrk="0" fontAlgn="base" hangingPunct="0">
        <a:spcBef>
          <a:spcPct val="35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5pPr>
      <a:lvl6pPr marL="25146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6pPr>
      <a:lvl7pPr marL="29718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7pPr>
      <a:lvl8pPr marL="34290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8pPr>
      <a:lvl9pPr marL="38862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1" descr="bullet_web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3175"/>
            <a:ext cx="91408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71450" y="0"/>
            <a:ext cx="883126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1450" y="1066800"/>
            <a:ext cx="8843963" cy="498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34821" name="Picture 6" descr="logo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6688" y="6472238"/>
            <a:ext cx="1277937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61400" y="6140450"/>
            <a:ext cx="3079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 b="1">
                <a:solidFill>
                  <a:srgbClr val="333333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595A4E-AD18-4E39-8DB7-C0B4E0F8AAD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34823" name="Rectangle 8"/>
          <p:cNvSpPr>
            <a:spLocks noChangeArrowheads="1"/>
          </p:cNvSpPr>
          <p:nvPr/>
        </p:nvSpPr>
        <p:spPr bwMode="auto">
          <a:xfrm>
            <a:off x="8877300" y="6148388"/>
            <a:ext cx="2667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33333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83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9pPr>
    </p:titleStyle>
    <p:bodyStyle>
      <a:lvl1pPr marL="228600" indent="-228600" algn="l" rtl="0" eaLnBrk="0" fontAlgn="base" hangingPunct="0">
        <a:spcBef>
          <a:spcPct val="35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spcBef>
          <a:spcPct val="35000"/>
        </a:spcBef>
        <a:spcAft>
          <a:spcPct val="0"/>
        </a:spcAft>
        <a:buChar char="–"/>
        <a:defRPr>
          <a:solidFill>
            <a:srgbClr val="333333"/>
          </a:solidFill>
          <a:latin typeface="+mn-lt"/>
        </a:defRPr>
      </a:lvl2pPr>
      <a:lvl3pPr marL="1143000" indent="-228600" algn="l" rtl="0" eaLnBrk="0" fontAlgn="base" hangingPunct="0">
        <a:spcBef>
          <a:spcPct val="35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35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bullet_black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71450" y="0"/>
            <a:ext cx="883126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1450" y="1066800"/>
            <a:ext cx="8843963" cy="498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35845" name="Picture 6" descr="logo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6688" y="6472238"/>
            <a:ext cx="1277937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7" descr="logo"/>
          <p:cNvPicPr>
            <a:picLocks noChangeAspect="1" noChangeArrowheads="1"/>
          </p:cNvPicPr>
          <p:nvPr/>
        </p:nvPicPr>
        <p:blipFill>
          <a:blip r:embed="rId15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142" b="-22728"/>
          <a:stretch>
            <a:fillRect/>
          </a:stretch>
        </p:blipFill>
        <p:spPr bwMode="auto">
          <a:xfrm>
            <a:off x="8115300" y="6427788"/>
            <a:ext cx="9493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717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28600" indent="-228600" algn="l" rtl="0" eaLnBrk="0" fontAlgn="base" hangingPunct="0">
        <a:spcBef>
          <a:spcPct val="35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spcBef>
          <a:spcPct val="35000"/>
        </a:spcBef>
        <a:spcAft>
          <a:spcPct val="0"/>
        </a:spcAft>
        <a:buChar char="–"/>
        <a:defRPr>
          <a:solidFill>
            <a:schemeClr val="bg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35000"/>
        </a:spcBef>
        <a:spcAft>
          <a:spcPct val="0"/>
        </a:spcAft>
        <a:buFont typeface="Arial" pitchFamily="34" charset="0"/>
        <a:buChar char="–"/>
        <a:defRPr sz="1600">
          <a:solidFill>
            <a:schemeClr val="bg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35000"/>
        </a:spcBef>
        <a:spcAft>
          <a:spcPct val="0"/>
        </a:spcAft>
        <a:buChar char="–"/>
        <a:defRPr sz="1400">
          <a:solidFill>
            <a:schemeClr val="bg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35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  <a:cs typeface="+mn-cs"/>
        </a:defRPr>
      </a:lvl5pPr>
      <a:lvl6pPr marL="25146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  <a:cs typeface="+mn-cs"/>
        </a:defRPr>
      </a:lvl6pPr>
      <a:lvl7pPr marL="29718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  <a:cs typeface="+mn-cs"/>
        </a:defRPr>
      </a:lvl7pPr>
      <a:lvl8pPr marL="34290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  <a:cs typeface="+mn-cs"/>
        </a:defRPr>
      </a:lvl8pPr>
      <a:lvl9pPr marL="38862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bullet_web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3175"/>
            <a:ext cx="91408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71450" y="0"/>
            <a:ext cx="883126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1450" y="1066800"/>
            <a:ext cx="8843963" cy="498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36869" name="Picture 6" descr="logo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6688" y="6472238"/>
            <a:ext cx="1277937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655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61400" y="6140450"/>
            <a:ext cx="3079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 b="1">
                <a:solidFill>
                  <a:srgbClr val="333333"/>
                </a:solidFill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AB7B604-0AD8-4A12-92ED-1631EA5BC43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8877300" y="6148388"/>
            <a:ext cx="2667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718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28600" indent="-228600" algn="l" rtl="0" eaLnBrk="0" fontAlgn="base" hangingPunct="0">
        <a:spcBef>
          <a:spcPct val="35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spcBef>
          <a:spcPct val="35000"/>
        </a:spcBef>
        <a:spcAft>
          <a:spcPct val="0"/>
        </a:spcAft>
        <a:buChar char="–"/>
        <a:defRPr>
          <a:solidFill>
            <a:srgbClr val="333333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35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35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bullet_web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3175"/>
            <a:ext cx="91408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71450" y="0"/>
            <a:ext cx="883126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1450" y="1066800"/>
            <a:ext cx="8843963" cy="498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6" descr="logo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6688" y="6472238"/>
            <a:ext cx="1277937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61400" y="6140450"/>
            <a:ext cx="3079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 b="1"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03DC9ED-5BA6-4A79-B37F-21C2217B9903}" type="slidenum">
              <a:rPr lang="en-US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333333"/>
              </a:solidFill>
            </a:endParaRPr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8877300" y="6148388"/>
            <a:ext cx="2667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33333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46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9pPr>
    </p:titleStyle>
    <p:bodyStyle>
      <a:lvl1pPr marL="228600" indent="-228600" algn="l" rtl="0" eaLnBrk="0" fontAlgn="base" hangingPunct="0">
        <a:spcBef>
          <a:spcPct val="35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spcBef>
          <a:spcPct val="35000"/>
        </a:spcBef>
        <a:spcAft>
          <a:spcPct val="0"/>
        </a:spcAft>
        <a:buChar char="–"/>
        <a:defRPr>
          <a:solidFill>
            <a:srgbClr val="333333"/>
          </a:solidFill>
          <a:latin typeface="+mn-lt"/>
        </a:defRPr>
      </a:lvl2pPr>
      <a:lvl3pPr marL="1143000" indent="-228600" algn="l" rtl="0" eaLnBrk="0" fontAlgn="base" hangingPunct="0">
        <a:spcBef>
          <a:spcPct val="35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35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ullet_web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3175"/>
            <a:ext cx="91408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71450" y="0"/>
            <a:ext cx="883126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1450" y="1066800"/>
            <a:ext cx="8843963" cy="498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7173" name="Picture 6" descr="logo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6688" y="6472238"/>
            <a:ext cx="1277937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Rectangle 8"/>
          <p:cNvSpPr>
            <a:spLocks noChangeArrowheads="1"/>
          </p:cNvSpPr>
          <p:nvPr/>
        </p:nvSpPr>
        <p:spPr bwMode="auto">
          <a:xfrm>
            <a:off x="8877300" y="6148388"/>
            <a:ext cx="2667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06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28600" indent="-228600" algn="l" rtl="0" eaLnBrk="0" fontAlgn="base" hangingPunct="0">
        <a:spcBef>
          <a:spcPct val="35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spcBef>
          <a:spcPct val="35000"/>
        </a:spcBef>
        <a:spcAft>
          <a:spcPct val="0"/>
        </a:spcAft>
        <a:buChar char="–"/>
        <a:defRPr>
          <a:solidFill>
            <a:srgbClr val="333333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35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35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1" name="Picture 11" descr="bullet_web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3175"/>
            <a:ext cx="9140825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0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71450" y="0"/>
            <a:ext cx="883126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5840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1450" y="1066800"/>
            <a:ext cx="8843963" cy="498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8405" name="Text Box 5"/>
          <p:cNvSpPr txBox="1">
            <a:spLocks noChangeArrowheads="1"/>
          </p:cNvSpPr>
          <p:nvPr/>
        </p:nvSpPr>
        <p:spPr bwMode="auto">
          <a:xfrm>
            <a:off x="171450" y="6164263"/>
            <a:ext cx="1693863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00" b="1">
                <a:solidFill>
                  <a:srgbClr val="333333"/>
                </a:solidFill>
              </a:rPr>
              <a:t>PACIFIC BIOSCIENCES</a:t>
            </a:r>
            <a:r>
              <a:rPr lang="en-US" sz="600" b="1" baseline="30000">
                <a:solidFill>
                  <a:srgbClr val="333333"/>
                </a:solidFill>
              </a:rPr>
              <a:t>™</a:t>
            </a:r>
            <a:r>
              <a:rPr lang="en-US" sz="600" b="1">
                <a:solidFill>
                  <a:srgbClr val="333333"/>
                </a:solidFill>
              </a:rPr>
              <a:t> CONFIDENTIAL </a:t>
            </a:r>
          </a:p>
        </p:txBody>
      </p:sp>
      <p:pic>
        <p:nvPicPr>
          <p:cNvPr id="358406" name="Picture 6" descr="logo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6688" y="6472238"/>
            <a:ext cx="1277937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61400" y="6140450"/>
            <a:ext cx="3079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 b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2F8AF8-5215-4849-9DBE-D7673CC0BF15}" type="slidenum">
              <a:rPr lang="en-US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333333"/>
              </a:solidFill>
            </a:endParaRPr>
          </a:p>
        </p:txBody>
      </p:sp>
      <p:sp>
        <p:nvSpPr>
          <p:cNvPr id="358408" name="Rectangle 8"/>
          <p:cNvSpPr>
            <a:spLocks noChangeArrowheads="1"/>
          </p:cNvSpPr>
          <p:nvPr/>
        </p:nvSpPr>
        <p:spPr bwMode="auto">
          <a:xfrm>
            <a:off x="8877300" y="6148388"/>
            <a:ext cx="2667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8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</a:defRPr>
      </a:lvl9pPr>
    </p:titleStyle>
    <p:bodyStyle>
      <a:lvl1pPr marL="228600" indent="-228600" algn="l" rtl="0" eaLnBrk="1" fontAlgn="base" hangingPunct="1">
        <a:spcBef>
          <a:spcPct val="35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spcBef>
          <a:spcPct val="35000"/>
        </a:spcBef>
        <a:spcAft>
          <a:spcPct val="0"/>
        </a:spcAft>
        <a:buChar char="–"/>
        <a:defRPr>
          <a:solidFill>
            <a:srgbClr val="333333"/>
          </a:solidFill>
          <a:latin typeface="+mn-lt"/>
        </a:defRPr>
      </a:lvl2pPr>
      <a:lvl3pPr marL="1143000" indent="-228600" algn="l" rtl="0" eaLnBrk="1" fontAlgn="base" hangingPunct="1">
        <a:spcBef>
          <a:spcPct val="35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35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35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yclismo.org/tutorial/R/" TargetMode="External"/><Relationship Id="rId7" Type="http://schemas.openxmlformats.org/officeDocument/2006/relationships/hyperlink" Target="http://svitsrv25.epfl.ch/R-doc/doc/html/search/SearchEngine.html" TargetMode="External"/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had.co.nz/ggplot2/" TargetMode="External"/><Relationship Id="rId5" Type="http://schemas.openxmlformats.org/officeDocument/2006/relationships/hyperlink" Target="http://stat.ethz.ch/R-manual/R-devel/doc/manual/R-lang.html" TargetMode="External"/><Relationship Id="rId4" Type="http://schemas.openxmlformats.org/officeDocument/2006/relationships/hyperlink" Target="http://www.ats.ucla.edu/stat/R/faq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0.png"/><Relationship Id="rId5" Type="http://schemas.openxmlformats.org/officeDocument/2006/relationships/tags" Target="../tags/tag6.xml"/><Relationship Id="rId10" Type="http://schemas.openxmlformats.org/officeDocument/2006/relationships/image" Target="../media/image29.jpeg"/><Relationship Id="rId4" Type="http://schemas.openxmlformats.org/officeDocument/2006/relationships/tags" Target="../tags/tag5.xml"/><Relationship Id="rId9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6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Name, Date</a:t>
            </a:r>
            <a:endParaRPr lang="en-US" dirty="0"/>
          </a:p>
        </p:txBody>
      </p:sp>
      <p:sp>
        <p:nvSpPr>
          <p:cNvPr id="392195" name="Rectangle 3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24600" y="6651371"/>
            <a:ext cx="2690837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/>
              <a:t>© Copyright 2012 by Pacific Biosciences of California,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834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to </a:t>
            </a:r>
            <a:r>
              <a:rPr lang="en-US" dirty="0" smtClean="0"/>
              <a:t>Generate Additional Plots From </a:t>
            </a:r>
            <a:r>
              <a:rPr lang="en-US" dirty="0"/>
              <a:t>the sts.csv </a:t>
            </a:r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BA2-51C2-41BC-95CD-75F74572213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6700" y="1066800"/>
            <a:ext cx="86106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Alternately, if you are very motivated you can learn to use R’s full analysis and graphing capabilities. Here are some links to get you started: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://www.r-project.org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hlinkClick r:id="rId3"/>
              </a:rPr>
              <a:t>http://www.cyclismo.org/tutorial/R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hlinkClick r:id="rId4"/>
              </a:rPr>
              <a:t>http://www.ats.ucla.edu/stat/R/faq/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hlinkClick r:id="rId5"/>
              </a:rPr>
              <a:t>http://stat.ethz.ch/R-manual/R-devel/doc/manual/R-lang.html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hlinkClick r:id="rId6"/>
              </a:rPr>
              <a:t>http://had.co.nz/ggplot2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svitsrv25.epfl.ch/R-doc/doc/html/search/SearchEngine.html</a:t>
            </a:r>
            <a:endParaRPr lang="en-US" dirty="0" smtClean="0"/>
          </a:p>
          <a:p>
            <a:pPr lvl="1"/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Here</a:t>
            </a:r>
            <a:r>
              <a:rPr lang="en-US" dirty="0"/>
              <a:t> </a:t>
            </a:r>
            <a:r>
              <a:rPr lang="en-US" dirty="0" smtClean="0"/>
              <a:t>are </a:t>
            </a:r>
            <a:r>
              <a:rPr lang="en-US" dirty="0"/>
              <a:t>some handy R commands to get you started: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&lt;- read.csv(“C:\\Path\\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ToYour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\\sts.csv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”)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Reads </a:t>
            </a:r>
            <a:r>
              <a:rPr lang="en-US" dirty="0"/>
              <a:t>your </a:t>
            </a:r>
            <a:r>
              <a:rPr lang="en-US" dirty="0" err="1" smtClean="0"/>
              <a:t>csv</a:t>
            </a:r>
            <a:r>
              <a:rPr lang="en-US" dirty="0" smtClean="0"/>
              <a:t> file  </a:t>
            </a:r>
            <a:r>
              <a:rPr lang="en-US" dirty="0"/>
              <a:t>into the workspace as a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names(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):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smtClean="0"/>
              <a:t>Lists </a:t>
            </a:r>
            <a:r>
              <a:rPr lang="en-US" dirty="0"/>
              <a:t>the column names in your </a:t>
            </a:r>
            <a:r>
              <a:rPr lang="en-US" dirty="0" err="1" smtClean="0"/>
              <a:t>dataframe</a:t>
            </a:r>
            <a:r>
              <a:rPr lang="en-US" dirty="0" smtClean="0"/>
              <a:t>.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levels(factor(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df$columnName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  <a:r>
              <a:rPr lang="en-US" dirty="0" smtClean="0">
                <a:cs typeface="Courier New" pitchFamily="49" charset="0"/>
              </a:rPr>
              <a:t>: </a:t>
            </a:r>
            <a:r>
              <a:rPr lang="en-US" dirty="0" smtClean="0"/>
              <a:t>Gives all </a:t>
            </a:r>
            <a:r>
              <a:rPr lang="en-US" dirty="0"/>
              <a:t>unique values in the column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table(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df$columnName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Gives </a:t>
            </a:r>
            <a:r>
              <a:rPr lang="en-US" dirty="0"/>
              <a:t>values in a column and #rows w/each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dim(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Gives </a:t>
            </a:r>
            <a:r>
              <a:rPr lang="en-US" dirty="0" err="1"/>
              <a:t>nRows</a:t>
            </a:r>
            <a:r>
              <a:rPr lang="en-US" dirty="0"/>
              <a:t> and </a:t>
            </a:r>
            <a:r>
              <a:rPr lang="en-US" dirty="0" err="1"/>
              <a:t>nColumns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head(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: Shows </a:t>
            </a:r>
            <a:r>
              <a:rPr lang="en-US" dirty="0"/>
              <a:t>the first 6 lines of the </a:t>
            </a:r>
            <a:r>
              <a:rPr lang="en-US" dirty="0" err="1"/>
              <a:t>dataframe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: Lists </a:t>
            </a:r>
            <a:r>
              <a:rPr lang="en-US" dirty="0"/>
              <a:t>all the objects in your workspace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328957"/>
            <a:ext cx="8229600" cy="2895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49482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stsPlots</a:t>
            </a:r>
            <a:r>
              <a:rPr lang="en-US" dirty="0" smtClean="0"/>
              <a:t> From the Command </a:t>
            </a:r>
            <a:r>
              <a:rPr lang="en-US" dirty="0"/>
              <a:t>L</a:t>
            </a:r>
            <a:r>
              <a:rPr lang="en-US" dirty="0" smtClean="0"/>
              <a:t>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BA2-51C2-41BC-95CD-75F74572213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7596" y="1098699"/>
            <a:ext cx="8729325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smtClean="0"/>
              <a:t>The </a:t>
            </a:r>
            <a:r>
              <a:rPr lang="en-US" sz="2000" dirty="0" smtClean="0"/>
              <a:t>stsPlots.2.0.R </a:t>
            </a:r>
            <a:r>
              <a:rPr lang="en-US" sz="2000" dirty="0" smtClean="0"/>
              <a:t>code can be called from the command line using the “</a:t>
            </a:r>
            <a:r>
              <a:rPr lang="en-US" sz="2000" dirty="0" err="1" smtClean="0"/>
              <a:t>Rscript</a:t>
            </a:r>
            <a:r>
              <a:rPr lang="en-US" sz="2000" dirty="0" smtClean="0"/>
              <a:t>” executable included in both Windows and Linux R installations. Navigate to the folder containing </a:t>
            </a:r>
            <a:r>
              <a:rPr lang="en-US" sz="2000" dirty="0" smtClean="0"/>
              <a:t>the R script. </a:t>
            </a:r>
            <a:endParaRPr lang="en-US" sz="2000" dirty="0" smtClean="0"/>
          </a:p>
          <a:p>
            <a:endParaRPr lang="en-US" sz="1400" dirty="0" smtClean="0"/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“C:\Program Files\R\R-2.15.0\bin\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Rscript.exe”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--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vanilla stsPlots.2.0.R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-file &lt;path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to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sts.csv file&gt;</a:t>
            </a:r>
          </a:p>
          <a:p>
            <a:endParaRPr lang="en-US" sz="2000" dirty="0" smtClean="0"/>
          </a:p>
          <a:p>
            <a:r>
              <a:rPr lang="en-US" sz="2000" dirty="0" smtClean="0"/>
              <a:t>If sts.csv files are dispersed through your </a:t>
            </a:r>
            <a:r>
              <a:rPr lang="en-US" sz="2000" dirty="0"/>
              <a:t>L</a:t>
            </a:r>
            <a:r>
              <a:rPr lang="en-US" sz="2000" dirty="0" smtClean="0"/>
              <a:t>inux based LIMS directory, this is an example of  how you might analyze multiple sts.csv files:</a:t>
            </a:r>
          </a:p>
          <a:p>
            <a:endParaRPr lang="en-US" sz="1400" dirty="0"/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echo /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/volume/run/cell/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Analysis_Results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/*s1_p0.sts.csv |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xargs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–n 1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Rscript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--vanilla &lt;path to stsPlots.2.0.R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&gt; -file</a:t>
            </a:r>
            <a:endParaRPr lang="en-US" sz="1400" dirty="0"/>
          </a:p>
          <a:p>
            <a:endParaRPr lang="en-US" sz="2000" dirty="0" smtClean="0"/>
          </a:p>
          <a:p>
            <a:r>
              <a:rPr lang="en-US" sz="2000" dirty="0" smtClean="0"/>
              <a:t>The stsPlots.2.0.R script can analyze a folder of </a:t>
            </a:r>
            <a:r>
              <a:rPr lang="en-US" sz="2000" dirty="0" err="1" smtClean="0"/>
              <a:t>sts.csv’s</a:t>
            </a:r>
            <a:r>
              <a:rPr lang="en-US" sz="2000" dirty="0" smtClean="0"/>
              <a:t> like this: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&gt; “C:\Program Files\R\R-2.15.0\bin\Rscript.exe”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--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vanilla stsPlots.2.0.R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-folder &lt;path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to sts.csv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folder&gt;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97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80118" y="0"/>
            <a:ext cx="8963881" cy="856364"/>
          </a:xfrm>
        </p:spPr>
        <p:txBody>
          <a:bodyPr/>
          <a:lstStyle/>
          <a:p>
            <a:r>
              <a:rPr lang="en-US" dirty="0" smtClean="0"/>
              <a:t>ReadScore </a:t>
            </a:r>
            <a:r>
              <a:rPr lang="en-US" dirty="0" err="1" smtClean="0"/>
              <a:t>Heatmap</a:t>
            </a:r>
            <a:r>
              <a:rPr lang="en-US" dirty="0" smtClean="0"/>
              <a:t>: Check Chip </a:t>
            </a:r>
            <a:r>
              <a:rPr lang="en-US" dirty="0"/>
              <a:t>A</a:t>
            </a:r>
            <a:r>
              <a:rPr lang="en-US" dirty="0" smtClean="0"/>
              <a:t>lignment and Data Quality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54721"/>
            <a:ext cx="6113463" cy="4788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ight Arrow 1"/>
          <p:cNvSpPr>
            <a:spLocks noChangeArrowheads="1"/>
          </p:cNvSpPr>
          <p:nvPr/>
        </p:nvSpPr>
        <p:spPr bwMode="auto">
          <a:xfrm flipH="1">
            <a:off x="5968470" y="4876800"/>
            <a:ext cx="627063" cy="350838"/>
          </a:xfrm>
          <a:prstGeom prst="rightArrow">
            <a:avLst>
              <a:gd name="adj1" fmla="val 50000"/>
              <a:gd name="adj2" fmla="val 4998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8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Assuming a Poisson Distribution of Loading (Caveat </a:t>
            </a:r>
            <a:r>
              <a:rPr lang="en-US" dirty="0"/>
              <a:t>E</a:t>
            </a:r>
            <a:r>
              <a:rPr lang="en-US" dirty="0" smtClean="0"/>
              <a:t>mptor) Singly </a:t>
            </a:r>
            <a:r>
              <a:rPr lang="en-US" dirty="0"/>
              <a:t>L</a:t>
            </a:r>
            <a:r>
              <a:rPr lang="en-US" dirty="0" smtClean="0"/>
              <a:t>oaded ZMWs are Maximized at 63% Total </a:t>
            </a:r>
            <a:r>
              <a:rPr lang="en-US" dirty="0"/>
              <a:t>A</a:t>
            </a:r>
            <a:r>
              <a:rPr lang="en-US" dirty="0" smtClean="0"/>
              <a:t>ctive ZMWs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BA2-51C2-41BC-95CD-75F74572213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6164263" cy="478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343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Productivity </a:t>
            </a:r>
            <a:r>
              <a:rPr lang="en-US" dirty="0" err="1" smtClean="0"/>
              <a:t>Heatmap</a:t>
            </a:r>
            <a:r>
              <a:rPr lang="en-US" dirty="0" smtClean="0"/>
              <a:t>: Check Chip </a:t>
            </a:r>
            <a:r>
              <a:rPr lang="en-US" dirty="0"/>
              <a:t>A</a:t>
            </a:r>
            <a:r>
              <a:rPr lang="en-US" dirty="0" smtClean="0"/>
              <a:t>lignment and Loading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84373"/>
            <a:ext cx="6629400" cy="5187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Arrow 7"/>
          <p:cNvSpPr>
            <a:spLocks noChangeArrowheads="1"/>
          </p:cNvSpPr>
          <p:nvPr/>
        </p:nvSpPr>
        <p:spPr bwMode="auto">
          <a:xfrm flipH="1">
            <a:off x="6177507" y="1651628"/>
            <a:ext cx="628650" cy="350838"/>
          </a:xfrm>
          <a:prstGeom prst="rightArrow">
            <a:avLst>
              <a:gd name="adj1" fmla="val 50000"/>
              <a:gd name="adj2" fmla="val 50114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 rot="18866905" flipH="1">
            <a:off x="6068474" y="5024577"/>
            <a:ext cx="627063" cy="350837"/>
          </a:xfrm>
          <a:prstGeom prst="rightArrow">
            <a:avLst>
              <a:gd name="adj1" fmla="val 50000"/>
              <a:gd name="adj2" fmla="val 4998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38056" y="1731626"/>
            <a:ext cx="22143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Prod=1 means the ZMW has an HQ region with &gt; half of all bases and a </a:t>
            </a:r>
            <a:r>
              <a:rPr lang="en-US" dirty="0" err="1" smtClean="0"/>
              <a:t>Readscore</a:t>
            </a:r>
            <a:r>
              <a:rPr lang="en-US" dirty="0" smtClean="0"/>
              <a:t> &gt; 0.75 </a:t>
            </a:r>
          </a:p>
          <a:p>
            <a:endParaRPr lang="en-US" dirty="0"/>
          </a:p>
          <a:p>
            <a:r>
              <a:rPr lang="en-US" dirty="0" smtClean="0"/>
              <a:t>Note that Prod=2 </a:t>
            </a:r>
            <a:r>
              <a:rPr lang="en-US" b="1" dirty="0" smtClean="0"/>
              <a:t>does not </a:t>
            </a:r>
            <a:r>
              <a:rPr lang="en-US" dirty="0" smtClean="0"/>
              <a:t>mean doubly loaded! </a:t>
            </a:r>
          </a:p>
          <a:p>
            <a:endParaRPr lang="en-US" dirty="0" smtClean="0"/>
          </a:p>
          <a:p>
            <a:r>
              <a:rPr lang="en-US" dirty="0" smtClean="0"/>
              <a:t>It means not P=0 and not P=1.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ReadScore Distribution: Check the Read </a:t>
            </a:r>
            <a:r>
              <a:rPr lang="en-US" dirty="0"/>
              <a:t>Q</a:t>
            </a:r>
            <a:r>
              <a:rPr lang="en-US" dirty="0" smtClean="0"/>
              <a:t>uality for Each Productivity Segment (Usually </a:t>
            </a:r>
            <a:r>
              <a:rPr lang="en-US" dirty="0"/>
              <a:t>O</a:t>
            </a:r>
            <a:r>
              <a:rPr lang="en-US" dirty="0" smtClean="0"/>
              <a:t>nly P=1 Passes </a:t>
            </a:r>
            <a:r>
              <a:rPr lang="en-US" dirty="0"/>
              <a:t>F</a:t>
            </a:r>
            <a:r>
              <a:rPr lang="en-US" dirty="0" smtClean="0"/>
              <a:t>iltering)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46171"/>
            <a:ext cx="6496050" cy="5078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991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ReadScore Distribution by HQ Readlength: Read Quality </a:t>
            </a:r>
            <a:r>
              <a:rPr lang="en-US" dirty="0"/>
              <a:t>S</a:t>
            </a:r>
            <a:r>
              <a:rPr lang="en-US" dirty="0" smtClean="0"/>
              <a:t>hould </a:t>
            </a:r>
            <a:r>
              <a:rPr lang="en-US" dirty="0"/>
              <a:t>B</a:t>
            </a:r>
            <a:r>
              <a:rPr lang="en-US" dirty="0" smtClean="0"/>
              <a:t>e Stable </a:t>
            </a:r>
            <a:r>
              <a:rPr lang="en-US" dirty="0"/>
              <a:t>A</a:t>
            </a:r>
            <a:r>
              <a:rPr lang="en-US" dirty="0" smtClean="0"/>
              <a:t>cross </a:t>
            </a:r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 err="1"/>
              <a:t>R</a:t>
            </a:r>
            <a:r>
              <a:rPr lang="en-US" dirty="0" err="1" smtClean="0"/>
              <a:t>eadlength</a:t>
            </a:r>
            <a:r>
              <a:rPr lang="en-US" dirty="0" smtClean="0"/>
              <a:t> Bins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81100"/>
            <a:ext cx="6372225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371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</a:t>
            </a:r>
            <a:r>
              <a:rPr lang="en-US" dirty="0" err="1" smtClean="0"/>
              <a:t>vs</a:t>
            </a:r>
            <a:r>
              <a:rPr lang="en-US" dirty="0" smtClean="0"/>
              <a:t> HQ Readlength: Many Reads </a:t>
            </a:r>
            <a:r>
              <a:rPr lang="en-US" dirty="0"/>
              <a:t>M</a:t>
            </a:r>
            <a:r>
              <a:rPr lang="en-US" dirty="0" smtClean="0"/>
              <a:t>ay </a:t>
            </a:r>
            <a:r>
              <a:rPr lang="en-US" dirty="0"/>
              <a:t>P</a:t>
            </a:r>
            <a:r>
              <a:rPr lang="en-US" dirty="0" smtClean="0"/>
              <a:t>ass </a:t>
            </a:r>
            <a:r>
              <a:rPr lang="en-US" dirty="0"/>
              <a:t>F</a:t>
            </a:r>
            <a:r>
              <a:rPr lang="en-US" dirty="0" smtClean="0"/>
              <a:t>iltering, </a:t>
            </a:r>
            <a:r>
              <a:rPr lang="en-US" dirty="0"/>
              <a:t>B</a:t>
            </a:r>
            <a:r>
              <a:rPr lang="en-US" dirty="0" smtClean="0"/>
              <a:t>ut How </a:t>
            </a:r>
            <a:r>
              <a:rPr lang="en-US" dirty="0"/>
              <a:t>M</a:t>
            </a:r>
            <a:r>
              <a:rPr lang="en-US" dirty="0" smtClean="0"/>
              <a:t>uch are Those </a:t>
            </a:r>
            <a:r>
              <a:rPr lang="en-US" dirty="0"/>
              <a:t>R</a:t>
            </a:r>
            <a:r>
              <a:rPr lang="en-US" dirty="0" smtClean="0"/>
              <a:t>eads </a:t>
            </a:r>
            <a:r>
              <a:rPr lang="en-US" dirty="0"/>
              <a:t>S</a:t>
            </a:r>
            <a:r>
              <a:rPr lang="en-US" dirty="0" smtClean="0"/>
              <a:t>hortened by Filtering?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6381750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5900738" y="1227138"/>
            <a:ext cx="30940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buFontTx/>
              <a:buChar char="-"/>
            </a:pPr>
            <a:r>
              <a:rPr lang="en-US" sz="1600" dirty="0" smtClean="0"/>
              <a:t>Gives </a:t>
            </a:r>
            <a:r>
              <a:rPr lang="en-US" sz="1600" dirty="0"/>
              <a:t>a sense of how much of  </a:t>
            </a:r>
            <a:r>
              <a:rPr lang="en-US" sz="1600" dirty="0" smtClean="0"/>
              <a:t>ZMW </a:t>
            </a:r>
            <a:r>
              <a:rPr lang="en-US" sz="1600" dirty="0"/>
              <a:t>activity is not high quality sequencing</a:t>
            </a:r>
          </a:p>
        </p:txBody>
      </p:sp>
    </p:spTree>
    <p:extLst>
      <p:ext uri="{BB962C8B-B14F-4D97-AF65-F5344CB8AC3E}">
        <p14:creationId xmlns:p14="http://schemas.microsoft.com/office/powerpoint/2010/main" val="400747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SNR </a:t>
            </a:r>
            <a:r>
              <a:rPr lang="en-US" dirty="0" err="1" smtClean="0"/>
              <a:t>Heatmap</a:t>
            </a:r>
            <a:r>
              <a:rPr lang="en-US" dirty="0" smtClean="0"/>
              <a:t>: Look for Instrument </a:t>
            </a:r>
            <a:r>
              <a:rPr lang="en-US" dirty="0"/>
              <a:t>I</a:t>
            </a:r>
            <a:r>
              <a:rPr lang="en-US" dirty="0" smtClean="0"/>
              <a:t>ssues and Chip </a:t>
            </a:r>
            <a:r>
              <a:rPr lang="en-US" dirty="0"/>
              <a:t>A</a:t>
            </a:r>
            <a:r>
              <a:rPr lang="en-US" dirty="0" smtClean="0"/>
              <a:t>lignment Quality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6372225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969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6438900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per ZMW SNR Distribution, Including </a:t>
            </a:r>
            <a:r>
              <a:rPr lang="en-US" dirty="0"/>
              <a:t>P</a:t>
            </a:r>
            <a:r>
              <a:rPr lang="en-US" dirty="0" smtClean="0"/>
              <a:t>erformance </a:t>
            </a:r>
            <a:r>
              <a:rPr lang="en-US" dirty="0"/>
              <a:t>G</a:t>
            </a:r>
            <a:r>
              <a:rPr lang="en-US" dirty="0" smtClean="0"/>
              <a:t>uidelines </a:t>
            </a:r>
            <a:r>
              <a:rPr lang="en-US" dirty="0"/>
              <a:t>F</a:t>
            </a:r>
            <a:r>
              <a:rPr lang="en-US" dirty="0" smtClean="0"/>
              <a:t>rom SIV</a:t>
            </a:r>
          </a:p>
        </p:txBody>
      </p:sp>
      <p:sp>
        <p:nvSpPr>
          <p:cNvPr id="23556" name="TextBox 4"/>
          <p:cNvSpPr txBox="1">
            <a:spLocks noChangeArrowheads="1"/>
          </p:cNvSpPr>
          <p:nvPr/>
        </p:nvSpPr>
        <p:spPr bwMode="auto">
          <a:xfrm>
            <a:off x="6116637" y="1231900"/>
            <a:ext cx="2722563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1600" dirty="0" smtClean="0"/>
              <a:t>Out-of-spec </a:t>
            </a:r>
            <a:r>
              <a:rPr lang="en-US" sz="1600" dirty="0"/>
              <a:t>SNR can explain short readlengths or low accuracy, and can indicate poor chip alignment, out of spec </a:t>
            </a:r>
            <a:r>
              <a:rPr lang="en-US" sz="1600" dirty="0" smtClean="0"/>
              <a:t>ZMW </a:t>
            </a:r>
            <a:r>
              <a:rPr lang="en-US" sz="1600" dirty="0"/>
              <a:t>pore size, or laser performance problems.</a:t>
            </a:r>
          </a:p>
        </p:txBody>
      </p:sp>
    </p:spTree>
    <p:extLst>
      <p:ext uri="{BB962C8B-B14F-4D97-AF65-F5344CB8AC3E}">
        <p14:creationId xmlns:p14="http://schemas.microsoft.com/office/powerpoint/2010/main" val="404296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3216" y="3969776"/>
            <a:ext cx="7772400" cy="1525250"/>
          </a:xfrm>
        </p:spPr>
        <p:txBody>
          <a:bodyPr/>
          <a:lstStyle/>
          <a:p>
            <a:r>
              <a:rPr lang="en-US" dirty="0"/>
              <a:t>Assessing and Troubleshooting Data Pre-Alignment Using </a:t>
            </a:r>
            <a:r>
              <a:rPr lang="en-US" dirty="0" smtClean="0"/>
              <a:t>stsPlots.2.0.R</a:t>
            </a:r>
            <a:br>
              <a:rPr lang="en-US" dirty="0" smtClean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4031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6216650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IPD Histogram: Oxygen </a:t>
            </a:r>
            <a:r>
              <a:rPr lang="en-US" dirty="0"/>
              <a:t>E</a:t>
            </a:r>
            <a:r>
              <a:rPr lang="en-US" dirty="0" smtClean="0"/>
              <a:t>xclusion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6400800" y="1317625"/>
            <a:ext cx="25415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1600" dirty="0" smtClean="0"/>
              <a:t>Out-of-spec inter pulse distances (IPDs) indicates that oxygen was present in the system during sequencing.</a:t>
            </a:r>
            <a:endParaRPr lang="en-US" sz="16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819400"/>
            <a:ext cx="3190875" cy="2985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298014"/>
            <a:ext cx="2929122" cy="2950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180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73033"/>
            <a:ext cx="2609850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Distinguishing Between </a:t>
            </a:r>
            <a:r>
              <a:rPr lang="en-US" dirty="0"/>
              <a:t>S</a:t>
            </a:r>
            <a:r>
              <a:rPr lang="en-US" dirty="0" smtClean="0"/>
              <a:t>imilar </a:t>
            </a:r>
            <a:r>
              <a:rPr lang="en-US" dirty="0"/>
              <a:t>P</a:t>
            </a:r>
            <a:r>
              <a:rPr lang="en-US" dirty="0" smtClean="0"/>
              <a:t>henotypes with </a:t>
            </a:r>
            <a:r>
              <a:rPr lang="en-US" dirty="0" err="1" smtClean="0"/>
              <a:t>stsPlots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BA2-51C2-41BC-95CD-75F74572213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3962400" y="1219200"/>
            <a:ext cx="5029200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1600" dirty="0" smtClean="0"/>
              <a:t>The </a:t>
            </a:r>
            <a:r>
              <a:rPr lang="en-US" sz="1600" dirty="0" err="1" smtClean="0"/>
              <a:t>stsPlots</a:t>
            </a:r>
            <a:r>
              <a:rPr lang="en-US" sz="1600" dirty="0" smtClean="0"/>
              <a:t> tool can be used to distinguish between different sample prep problems.</a:t>
            </a:r>
            <a:endParaRPr lang="en-US" sz="1600" dirty="0"/>
          </a:p>
          <a:p>
            <a:pPr algn="l" eaLnBrk="1" hangingPunct="1"/>
            <a:endParaRPr lang="en-US" sz="1600" dirty="0" smtClean="0"/>
          </a:p>
          <a:p>
            <a:r>
              <a:rPr lang="en-US" sz="1600" dirty="0"/>
              <a:t>High prod=2 does not necessarily mean ‘overloading</a:t>
            </a:r>
            <a:r>
              <a:rPr lang="en-US" sz="1600" dirty="0" smtClean="0"/>
              <a:t>’</a:t>
            </a:r>
            <a:endParaRPr lang="en-US" sz="1600" dirty="0"/>
          </a:p>
          <a:p>
            <a:pPr lvl="1">
              <a:buFont typeface="Arial" pitchFamily="34" charset="0"/>
              <a:buChar char="•"/>
            </a:pPr>
            <a:r>
              <a:rPr lang="en-US" sz="1600" dirty="0" smtClean="0"/>
              <a:t>ZMWs are prod=2 if they have pulse activity and the base rate is significantly higher than for high quality sequencing.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/>
              <a:t>Free </a:t>
            </a:r>
            <a:r>
              <a:rPr lang="en-US" sz="1600" dirty="0"/>
              <a:t>polymerases bound to the bottom of </a:t>
            </a:r>
            <a:r>
              <a:rPr lang="en-US" sz="1600" dirty="0" smtClean="0"/>
              <a:t>a ZMW </a:t>
            </a:r>
            <a:r>
              <a:rPr lang="en-US" sz="1600" dirty="0"/>
              <a:t>generate reads that are binned as </a:t>
            </a:r>
            <a:r>
              <a:rPr lang="en-US" sz="1600" dirty="0" smtClean="0"/>
              <a:t>prod=2, as they sample dye-linked nucleotides </a:t>
            </a:r>
            <a:r>
              <a:rPr lang="en-US" sz="1600" dirty="0"/>
              <a:t>during </a:t>
            </a:r>
            <a:r>
              <a:rPr lang="en-US" sz="1600" dirty="0" smtClean="0"/>
              <a:t>sequencing.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/>
              <a:t>When using productivity values to troubleshoot, always focus on the prod=1 and prod=0 counts</a:t>
            </a:r>
            <a:r>
              <a:rPr lang="en-US" sz="1600" dirty="0"/>
              <a:t> </a:t>
            </a:r>
            <a:r>
              <a:rPr lang="en-US" sz="1600" dirty="0" smtClean="0"/>
              <a:t>as well as which is higher.</a:t>
            </a:r>
            <a:endParaRPr lang="en-US" sz="1600" dirty="0"/>
          </a:p>
          <a:p>
            <a:pPr algn="l" eaLnBrk="1" hangingPunct="1"/>
            <a:endParaRPr lang="en-US" sz="1600" dirty="0"/>
          </a:p>
          <a:p>
            <a:pPr algn="l" eaLnBrk="1" hangingPunct="1"/>
            <a:r>
              <a:rPr lang="en-US" sz="1600" dirty="0" smtClean="0"/>
              <a:t>At left, overloading (300 </a:t>
            </a:r>
            <a:r>
              <a:rPr lang="en-US" sz="1600" dirty="0" err="1" smtClean="0"/>
              <a:t>pM</a:t>
            </a:r>
            <a:r>
              <a:rPr lang="en-US" sz="1600" dirty="0" smtClean="0"/>
              <a:t>) does increase the number of prod=2 ZMWs, but it is better to focus on low number of prod=1 and prod=0 ZMWs, and the fact that there are more prod=1 than prod=0 ZMWs.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490724" y="4191000"/>
            <a:ext cx="724776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838200" y="3364468"/>
            <a:ext cx="1377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chemeClr val="accent1"/>
                </a:solidFill>
              </a:rPr>
              <a:t>Overloaded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247775"/>
            <a:ext cx="81915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>
            <a:off x="1447800" y="5257800"/>
            <a:ext cx="724776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52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14400"/>
            <a:ext cx="4298987" cy="3953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</a:t>
            </a:r>
            <a:r>
              <a:rPr lang="en-US" dirty="0" err="1"/>
              <a:t>vs</a:t>
            </a:r>
            <a:r>
              <a:rPr lang="en-US" dirty="0"/>
              <a:t> Overloaded </a:t>
            </a:r>
            <a:r>
              <a:rPr lang="en-US" dirty="0" smtClean="0"/>
              <a:t>Chips </a:t>
            </a:r>
            <a:r>
              <a:rPr lang="en-US" dirty="0"/>
              <a:t>(C2 </a:t>
            </a:r>
            <a:r>
              <a:rPr lang="en-US" dirty="0" smtClean="0"/>
              <a:t>Chemistry)</a:t>
            </a:r>
          </a:p>
        </p:txBody>
      </p:sp>
      <p:sp>
        <p:nvSpPr>
          <p:cNvPr id="19464" name="TextBox 15"/>
          <p:cNvSpPr txBox="1">
            <a:spLocks noChangeArrowheads="1"/>
          </p:cNvSpPr>
          <p:nvPr/>
        </p:nvSpPr>
        <p:spPr bwMode="auto">
          <a:xfrm>
            <a:off x="2569400" y="2064266"/>
            <a:ext cx="7489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B050"/>
                </a:solidFill>
              </a:rPr>
              <a:t>Good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94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063" y="1121328"/>
            <a:ext cx="11811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6" name="TextBox 17"/>
          <p:cNvSpPr txBox="1">
            <a:spLocks noChangeArrowheads="1"/>
          </p:cNvSpPr>
          <p:nvPr/>
        </p:nvSpPr>
        <p:spPr bwMode="auto">
          <a:xfrm>
            <a:off x="227013" y="4792663"/>
            <a:ext cx="361156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dirty="0"/>
              <a:t>The discrepancy between raw and HQ </a:t>
            </a:r>
            <a:r>
              <a:rPr lang="en-US" dirty="0" err="1"/>
              <a:t>readlengths</a:t>
            </a:r>
            <a:r>
              <a:rPr lang="en-US" dirty="0"/>
              <a:t> increases as more of the activity in each </a:t>
            </a:r>
            <a:r>
              <a:rPr lang="en-US" dirty="0" smtClean="0"/>
              <a:t>ZMW </a:t>
            </a:r>
            <a:r>
              <a:rPr lang="en-US" dirty="0"/>
              <a:t>is filtered out due to (in this case) </a:t>
            </a:r>
            <a:r>
              <a:rPr lang="en-US" dirty="0" smtClean="0"/>
              <a:t>overloading.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912" y="2041396"/>
            <a:ext cx="4683088" cy="4283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3" name="TextBox 11"/>
          <p:cNvSpPr txBox="1">
            <a:spLocks noChangeArrowheads="1"/>
          </p:cNvSpPr>
          <p:nvPr/>
        </p:nvSpPr>
        <p:spPr bwMode="auto">
          <a:xfrm>
            <a:off x="7416800" y="5227638"/>
            <a:ext cx="1377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 smtClean="0">
                <a:solidFill>
                  <a:srgbClr val="FF0000"/>
                </a:solidFill>
              </a:rPr>
              <a:t>verloaded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462" name="Straight Arrow Connector 9"/>
          <p:cNvCxnSpPr>
            <a:cxnSpLocks noChangeShapeType="1"/>
          </p:cNvCxnSpPr>
          <p:nvPr/>
        </p:nvCxnSpPr>
        <p:spPr bwMode="auto">
          <a:xfrm>
            <a:off x="3416300" y="3011488"/>
            <a:ext cx="2298700" cy="10271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0368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743200"/>
            <a:ext cx="4495800" cy="3518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1" y="1031064"/>
            <a:ext cx="4135609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</a:t>
            </a:r>
            <a:r>
              <a:rPr lang="en-US" dirty="0" err="1" smtClean="0"/>
              <a:t>vs</a:t>
            </a:r>
            <a:r>
              <a:rPr lang="en-US" dirty="0" smtClean="0"/>
              <a:t> Overloaded Chips (C2 Chemistry)</a:t>
            </a:r>
          </a:p>
        </p:txBody>
      </p:sp>
      <p:cxnSp>
        <p:nvCxnSpPr>
          <p:cNvPr id="21510" name="Straight Arrow Connector 8"/>
          <p:cNvCxnSpPr>
            <a:cxnSpLocks noChangeShapeType="1"/>
          </p:cNvCxnSpPr>
          <p:nvPr/>
        </p:nvCxnSpPr>
        <p:spPr bwMode="auto">
          <a:xfrm>
            <a:off x="3306763" y="2063750"/>
            <a:ext cx="3309143" cy="16700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11" name="TextBox 9"/>
          <p:cNvSpPr txBox="1">
            <a:spLocks noChangeArrowheads="1"/>
          </p:cNvSpPr>
          <p:nvPr/>
        </p:nvSpPr>
        <p:spPr bwMode="auto">
          <a:xfrm>
            <a:off x="6629400" y="3810000"/>
            <a:ext cx="1377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 smtClean="0">
                <a:solidFill>
                  <a:srgbClr val="FF0000"/>
                </a:solidFill>
              </a:rPr>
              <a:t>verloaded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512" name="TextBox 10"/>
          <p:cNvSpPr txBox="1">
            <a:spLocks noChangeArrowheads="1"/>
          </p:cNvSpPr>
          <p:nvPr/>
        </p:nvSpPr>
        <p:spPr bwMode="auto">
          <a:xfrm>
            <a:off x="2514600" y="1764268"/>
            <a:ext cx="7489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 smtClean="0">
                <a:solidFill>
                  <a:srgbClr val="00B050"/>
                </a:solidFill>
              </a:rPr>
              <a:t>ood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1513" name="TextBox 11"/>
          <p:cNvSpPr txBox="1">
            <a:spLocks noChangeArrowheads="1"/>
          </p:cNvSpPr>
          <p:nvPr/>
        </p:nvSpPr>
        <p:spPr bwMode="auto">
          <a:xfrm>
            <a:off x="269876" y="4572000"/>
            <a:ext cx="432293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dirty="0"/>
              <a:t>More and more </a:t>
            </a:r>
            <a:r>
              <a:rPr lang="en-US" dirty="0" smtClean="0"/>
              <a:t>ZMWs </a:t>
            </a:r>
            <a:r>
              <a:rPr lang="en-US" dirty="0"/>
              <a:t>have a low proportion of called bases located inside HQ regions due to (in this case) overloading.  </a:t>
            </a:r>
          </a:p>
        </p:txBody>
      </p:sp>
      <p:sp>
        <p:nvSpPr>
          <p:cNvPr id="21514" name="Oval 3"/>
          <p:cNvSpPr>
            <a:spLocks noChangeArrowheads="1"/>
          </p:cNvSpPr>
          <p:nvPr/>
        </p:nvSpPr>
        <p:spPr bwMode="auto">
          <a:xfrm>
            <a:off x="685800" y="3589338"/>
            <a:ext cx="3048000" cy="525462"/>
          </a:xfrm>
          <a:prstGeom prst="ellipse">
            <a:avLst/>
          </a:prstGeom>
          <a:noFill/>
          <a:ln w="9525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5" name="Oval 13"/>
          <p:cNvSpPr>
            <a:spLocks noChangeArrowheads="1"/>
          </p:cNvSpPr>
          <p:nvPr/>
        </p:nvSpPr>
        <p:spPr bwMode="auto">
          <a:xfrm>
            <a:off x="4953000" y="5033963"/>
            <a:ext cx="3325813" cy="1138237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9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16" y="1066800"/>
            <a:ext cx="3826684" cy="325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</a:t>
            </a:r>
            <a:r>
              <a:rPr lang="en-US" dirty="0" err="1"/>
              <a:t>vs</a:t>
            </a:r>
            <a:r>
              <a:rPr lang="en-US" dirty="0"/>
              <a:t> Overloaded </a:t>
            </a:r>
            <a:r>
              <a:rPr lang="en-US" dirty="0" smtClean="0"/>
              <a:t>Chips </a:t>
            </a:r>
            <a:r>
              <a:rPr lang="en-US" dirty="0"/>
              <a:t>(C2 </a:t>
            </a:r>
            <a:r>
              <a:rPr lang="en-US" dirty="0" smtClean="0"/>
              <a:t>Chemistry)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BA2-51C2-41BC-95CD-75F74572213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3886200" cy="333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8"/>
          <p:cNvCxnSpPr>
            <a:cxnSpLocks noChangeShapeType="1"/>
          </p:cNvCxnSpPr>
          <p:nvPr/>
        </p:nvCxnSpPr>
        <p:spPr bwMode="auto">
          <a:xfrm>
            <a:off x="4012446" y="1531019"/>
            <a:ext cx="2616954" cy="959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6781800" y="1355950"/>
            <a:ext cx="1377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 smtClean="0">
                <a:solidFill>
                  <a:srgbClr val="FF0000"/>
                </a:solidFill>
              </a:rPr>
              <a:t>verloaded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3263523" y="1355213"/>
            <a:ext cx="7489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 smtClean="0">
                <a:solidFill>
                  <a:srgbClr val="00B050"/>
                </a:solidFill>
              </a:rPr>
              <a:t>ood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09600" y="4572000"/>
            <a:ext cx="80359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dirty="0" err="1" smtClean="0"/>
              <a:t>Readscore</a:t>
            </a:r>
            <a:r>
              <a:rPr lang="en-US" dirty="0" smtClean="0"/>
              <a:t> drops for overloaded chips, but is often higher in the shortest readlength bins because greatly shortened HQ regions have captured parts of the trace where only one polymerase was active.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02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Common </a:t>
            </a:r>
            <a:r>
              <a:rPr lang="en-US" dirty="0"/>
              <a:t>P</a:t>
            </a:r>
            <a:r>
              <a:rPr lang="en-US" dirty="0" smtClean="0"/>
              <a:t>henotype: Excess Free </a:t>
            </a:r>
            <a:r>
              <a:rPr lang="en-US" dirty="0"/>
              <a:t>P</a:t>
            </a:r>
            <a:r>
              <a:rPr lang="en-US" dirty="0" smtClean="0"/>
              <a:t>olymerase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BA2-51C2-41BC-95CD-75F74572213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5764213" cy="448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058126" y="1143000"/>
            <a:ext cx="3009674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1600" dirty="0" smtClean="0"/>
              <a:t>A series of binding tubes were made with the same amount of polymerase but decreasing amounts of </a:t>
            </a:r>
            <a:r>
              <a:rPr lang="en-US" sz="1600" dirty="0" err="1" smtClean="0"/>
              <a:t>SMRTbell</a:t>
            </a:r>
            <a:r>
              <a:rPr lang="en-US" sz="1600" dirty="0" smtClean="0"/>
              <a:t>, all the way down to no DNA. (6 kb library)  </a:t>
            </a:r>
          </a:p>
          <a:p>
            <a:pPr algn="l" eaLnBrk="1" hangingPunct="1"/>
            <a:endParaRPr lang="en-US" sz="1600" dirty="0"/>
          </a:p>
          <a:p>
            <a:pPr algn="l" eaLnBrk="1" hangingPunct="1"/>
            <a:r>
              <a:rPr lang="en-US" sz="1600" dirty="0" smtClean="0"/>
              <a:t>As a result, the samples have increasing amounts of free DNA polymerase from left to right.</a:t>
            </a:r>
          </a:p>
          <a:p>
            <a:pPr algn="l" eaLnBrk="1" hangingPunct="1"/>
            <a:endParaRPr lang="en-US" sz="1600" dirty="0"/>
          </a:p>
          <a:p>
            <a:pPr algn="l" eaLnBrk="1" hangingPunct="1"/>
            <a:r>
              <a:rPr lang="en-US" sz="1600" dirty="0" smtClean="0"/>
              <a:t>Just like overloading, free polymerase gives a high prod=2 phenotype.  It is more useful to note that excessive free polymerase leads to very few prod=1 ZMWs, and that the prod=0 count matches or  exceeds the prod=1 count.</a:t>
            </a:r>
            <a:endParaRPr lang="en-US" sz="1600" dirty="0"/>
          </a:p>
        </p:txBody>
      </p:sp>
      <p:sp>
        <p:nvSpPr>
          <p:cNvPr id="5" name="Right Arrow 4"/>
          <p:cNvSpPr/>
          <p:nvPr/>
        </p:nvSpPr>
        <p:spPr>
          <a:xfrm>
            <a:off x="2411413" y="3657600"/>
            <a:ext cx="304800" cy="205532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411413" y="4876800"/>
            <a:ext cx="304800" cy="205532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5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4775" y="1066800"/>
            <a:ext cx="7820025" cy="4502439"/>
            <a:chOff x="104775" y="1066800"/>
            <a:chExt cx="7820025" cy="450243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5" y="1066800"/>
              <a:ext cx="7820025" cy="4502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7239000" y="3429000"/>
              <a:ext cx="3048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18" y="0"/>
            <a:ext cx="8963881" cy="856364"/>
          </a:xfrm>
        </p:spPr>
        <p:txBody>
          <a:bodyPr/>
          <a:lstStyle/>
          <a:p>
            <a:r>
              <a:rPr lang="en-US" dirty="0" smtClean="0"/>
              <a:t>Comparison of Set1 and Set2 with Excess Free </a:t>
            </a:r>
            <a:r>
              <a:rPr lang="en-US" dirty="0"/>
              <a:t>P</a:t>
            </a:r>
            <a:r>
              <a:rPr lang="en-US" dirty="0" smtClean="0"/>
              <a:t>olymerase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BA2-51C2-41BC-95CD-75F74572213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" y="55626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In the second set, prod=1 ZMWs do not increase, as they would with overloading: when the free polymerases die out, these wells turn from prod=2 to prod=0, not to prod=1. Unlike with true overloading, there is no active complex in these prod=2 ZMWs.</a:t>
            </a:r>
            <a:endParaRPr lang="en-US" sz="16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971800" y="2209800"/>
            <a:ext cx="3124200" cy="1409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56560" y="5029200"/>
            <a:ext cx="3124200" cy="1215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9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18" y="0"/>
            <a:ext cx="8963881" cy="85636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Phenotypes </a:t>
            </a:r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/>
              <a:t>be </a:t>
            </a:r>
            <a:r>
              <a:rPr lang="en-US" dirty="0" smtClean="0"/>
              <a:t>Distinguished </a:t>
            </a:r>
            <a:r>
              <a:rPr lang="en-US" dirty="0"/>
              <a:t>U</a:t>
            </a:r>
            <a:r>
              <a:rPr lang="en-US" dirty="0" smtClean="0"/>
              <a:t>sing </a:t>
            </a:r>
            <a:r>
              <a:rPr lang="en-US" dirty="0"/>
              <a:t>A</a:t>
            </a:r>
            <a:r>
              <a:rPr lang="en-US" dirty="0" smtClean="0"/>
              <a:t>dditional </a:t>
            </a:r>
            <a:r>
              <a:rPr lang="en-US" dirty="0"/>
              <a:t>P</a:t>
            </a:r>
            <a:r>
              <a:rPr lang="en-US" dirty="0" smtClean="0"/>
              <a:t>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BA2-51C2-41BC-95CD-75F745722139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08856" y="943016"/>
            <a:ext cx="5758544" cy="2578303"/>
            <a:chOff x="108857" y="3712256"/>
            <a:chExt cx="5758544" cy="2578303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57" y="3712256"/>
              <a:ext cx="2778291" cy="2554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1" y="3733800"/>
              <a:ext cx="2819400" cy="2556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9"/>
            <p:cNvSpPr txBox="1">
              <a:spLocks noChangeArrowheads="1"/>
            </p:cNvSpPr>
            <p:nvPr/>
          </p:nvSpPr>
          <p:spPr bwMode="auto">
            <a:xfrm>
              <a:off x="3476619" y="5714444"/>
              <a:ext cx="13255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dirty="0">
                  <a:solidFill>
                    <a:schemeClr val="accent3"/>
                  </a:solidFill>
                </a:rPr>
                <a:t>overloaded</a:t>
              </a:r>
            </a:p>
          </p:txBody>
        </p:sp>
        <p:sp>
          <p:nvSpPr>
            <p:cNvPr id="17" name="TextBox 10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173637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dirty="0" smtClean="0">
                  <a:solidFill>
                    <a:schemeClr val="accent1"/>
                  </a:solidFill>
                </a:rPr>
                <a:t>optimal loading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7400" y="4659868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</a:rPr>
                <a:t>More active complex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066821" y="4953000"/>
              <a:ext cx="242897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143000"/>
            <a:ext cx="11811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76200" y="3657600"/>
            <a:ext cx="6477000" cy="2684065"/>
            <a:chOff x="2514600" y="3183335"/>
            <a:chExt cx="6477000" cy="2684065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3183335"/>
              <a:ext cx="3438525" cy="26840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809979" y="5238115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100pM_Listeria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517356" y="3220076"/>
              <a:ext cx="3474244" cy="2647324"/>
              <a:chOff x="3078956" y="1027341"/>
              <a:chExt cx="3474244" cy="2647324"/>
            </a:xfrm>
          </p:grpSpPr>
          <p:pic>
            <p:nvPicPr>
              <p:cNvPr id="14339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8956" y="1027341"/>
                <a:ext cx="3313113" cy="2647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" name="Rectangle 4"/>
              <p:cNvSpPr/>
              <p:nvPr/>
            </p:nvSpPr>
            <p:spPr>
              <a:xfrm>
                <a:off x="5867401" y="2165866"/>
                <a:ext cx="685799" cy="424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4505330" y="4173935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</a:rPr>
                <a:t>More free polymerase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495800" y="4478735"/>
              <a:ext cx="242897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856288" y="5240735"/>
              <a:ext cx="1458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3"/>
                  </a:solidFill>
                </a:rPr>
                <a:t>1_8_Listeria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992018" y="1823698"/>
            <a:ext cx="299958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1600" dirty="0" smtClean="0"/>
              <a:t>Overloading with active complex leads to the trimming of reads to exclude low quality regions; excess free polymerase does not.  </a:t>
            </a:r>
          </a:p>
          <a:p>
            <a:pPr algn="l" eaLnBrk="1" hangingPunct="1"/>
            <a:endParaRPr lang="en-US" sz="1600" dirty="0"/>
          </a:p>
          <a:p>
            <a:pPr algn="l" eaLnBrk="1" hangingPunct="1"/>
            <a:r>
              <a:rPr lang="en-US" sz="1600" dirty="0" smtClean="0"/>
              <a:t>Free polymerase creates  random single pulses along the whole trace as the enzyme samples free analogs.</a:t>
            </a:r>
          </a:p>
          <a:p>
            <a:pPr algn="l" eaLnBrk="1" hangingPunct="1"/>
            <a:endParaRPr lang="en-US" sz="1600" dirty="0"/>
          </a:p>
          <a:p>
            <a:pPr algn="l" eaLnBrk="1" hangingPunct="1"/>
            <a:r>
              <a:rPr lang="en-US" sz="1600" dirty="0" smtClean="0"/>
              <a:t>Multiple sequencing complexes result in continuous, excludable sections of low quality, which end when one complex stops either from </a:t>
            </a:r>
            <a:r>
              <a:rPr lang="en-US" sz="1600" dirty="0" err="1" smtClean="0"/>
              <a:t>photodamage</a:t>
            </a:r>
            <a:r>
              <a:rPr lang="en-US" sz="1600" dirty="0"/>
              <a:t>,</a:t>
            </a:r>
            <a:r>
              <a:rPr lang="en-US" sz="1600" dirty="0" smtClean="0"/>
              <a:t> dissociation, or pausing.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226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850" y="1108158"/>
            <a:ext cx="3142825" cy="2528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Related </a:t>
            </a:r>
            <a:r>
              <a:rPr lang="en-US" dirty="0"/>
              <a:t>P</a:t>
            </a:r>
            <a:r>
              <a:rPr lang="en-US" dirty="0" smtClean="0"/>
              <a:t>lot </a:t>
            </a:r>
            <a:r>
              <a:rPr lang="en-US" dirty="0"/>
              <a:t>A</a:t>
            </a:r>
            <a:r>
              <a:rPr lang="en-US" dirty="0" smtClean="0"/>
              <a:t>lso </a:t>
            </a:r>
            <a:r>
              <a:rPr lang="en-US" dirty="0"/>
              <a:t>H</a:t>
            </a:r>
            <a:r>
              <a:rPr lang="en-US" dirty="0" smtClean="0"/>
              <a:t>elps </a:t>
            </a:r>
            <a:r>
              <a:rPr lang="en-US" dirty="0"/>
              <a:t>D</a:t>
            </a:r>
            <a:r>
              <a:rPr lang="en-US" dirty="0" smtClean="0"/>
              <a:t>istinguish the Two Phenotypes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BA2-51C2-41BC-95CD-75F74572213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712668" y="1268451"/>
            <a:ext cx="2265363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1600" dirty="0" smtClean="0"/>
              <a:t>Overloading with active complex leads to a lower proportion of  called bases inside HQ regions; excess free polymerase does not.</a:t>
            </a:r>
          </a:p>
          <a:p>
            <a:pPr algn="l" eaLnBrk="1" hangingPunct="1"/>
            <a:endParaRPr lang="en-US" sz="1600" dirty="0"/>
          </a:p>
          <a:p>
            <a:pPr algn="l" eaLnBrk="1" hangingPunct="1"/>
            <a:r>
              <a:rPr lang="en-US" sz="1600" dirty="0" smtClean="0"/>
              <a:t>Note that overloading can be fixed by reducing the concentration of complex on the plate; </a:t>
            </a:r>
          </a:p>
          <a:p>
            <a:pPr algn="l" eaLnBrk="1" hangingPunct="1"/>
            <a:endParaRPr lang="en-US" sz="1600" dirty="0"/>
          </a:p>
          <a:p>
            <a:pPr algn="l" eaLnBrk="1" hangingPunct="1"/>
            <a:r>
              <a:rPr lang="en-US" sz="1600" dirty="0" smtClean="0"/>
              <a:t>Excess free polymerase cannot!</a:t>
            </a:r>
            <a:endParaRPr lang="en-US" sz="16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066800"/>
            <a:ext cx="3200400" cy="261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400" y="160020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100pM_Listeria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0" y="159941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1_8_Listeria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95421" y="2743200"/>
            <a:ext cx="242897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86000" y="2450068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</a:t>
            </a:r>
            <a:r>
              <a:rPr lang="en-US" dirty="0" smtClean="0">
                <a:solidFill>
                  <a:schemeClr val="accent6"/>
                </a:solidFill>
              </a:rPr>
              <a:t>ore free polymerase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33800"/>
            <a:ext cx="3114675" cy="2514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743325"/>
            <a:ext cx="3313914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3824739" y="4039734"/>
            <a:ext cx="13255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3"/>
                </a:solidFill>
              </a:rPr>
              <a:t>overloaded</a:t>
            </a: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566057" y="4035425"/>
            <a:ext cx="17363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chemeClr val="accent1"/>
                </a:solidFill>
              </a:rPr>
              <a:t>optimal loading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3870136" y="5257800"/>
            <a:ext cx="2809875" cy="873918"/>
          </a:xfrm>
          <a:prstGeom prst="ellipse">
            <a:avLst/>
          </a:prstGeom>
          <a:noFill/>
          <a:ln w="9525" algn="ctr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accent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35088" y="444830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</a:t>
            </a:r>
            <a:r>
              <a:rPr lang="en-US" dirty="0" smtClean="0">
                <a:solidFill>
                  <a:schemeClr val="accent6"/>
                </a:solidFill>
              </a:rPr>
              <a:t>ore active complex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86000" y="4800600"/>
            <a:ext cx="242897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3733800" y="2783682"/>
            <a:ext cx="2809875" cy="873918"/>
          </a:xfrm>
          <a:prstGeom prst="ellipse">
            <a:avLst/>
          </a:prstGeom>
          <a:noFill/>
          <a:ln w="9525" algn="ctr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9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Phenotypes and Possible Root Causes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119" y="1066800"/>
            <a:ext cx="3706081" cy="5029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High Prod=2 and low Prod=1</a:t>
            </a:r>
          </a:p>
          <a:p>
            <a:r>
              <a:rPr lang="en-US" dirty="0" smtClean="0"/>
              <a:t>Prod=0 &lt;= Prod=1</a:t>
            </a:r>
          </a:p>
          <a:p>
            <a:r>
              <a:rPr lang="en-US" dirty="0" smtClean="0"/>
              <a:t>Large discrepancy in RL distribution between Called Bases and </a:t>
            </a:r>
            <a:r>
              <a:rPr lang="en-US" dirty="0" err="1" smtClean="0"/>
              <a:t>HQRegion</a:t>
            </a:r>
            <a:endParaRPr lang="en-US" dirty="0" smtClean="0"/>
          </a:p>
          <a:p>
            <a:r>
              <a:rPr lang="en-US" dirty="0" smtClean="0"/>
              <a:t>Significant proportion of called bases are outside of HQ region</a:t>
            </a:r>
          </a:p>
          <a:p>
            <a:endParaRPr lang="en-US" dirty="0"/>
          </a:p>
          <a:p>
            <a:r>
              <a:rPr lang="en-US" dirty="0" smtClean="0"/>
              <a:t>High Prod=2 and low Prod=1</a:t>
            </a:r>
          </a:p>
          <a:p>
            <a:r>
              <a:rPr lang="en-US" dirty="0" smtClean="0"/>
              <a:t>Prod=0 &gt;= Prod=1</a:t>
            </a:r>
          </a:p>
          <a:p>
            <a:r>
              <a:rPr lang="en-US" dirty="0" smtClean="0"/>
              <a:t>Little shift in RL distribution between Called Bases and </a:t>
            </a:r>
            <a:r>
              <a:rPr lang="en-US" dirty="0" err="1" smtClean="0"/>
              <a:t>HQRegion</a:t>
            </a:r>
            <a:endParaRPr lang="en-US" dirty="0" smtClean="0"/>
          </a:p>
          <a:p>
            <a:r>
              <a:rPr lang="en-US" dirty="0" smtClean="0"/>
              <a:t>Nearly all called bases are in </a:t>
            </a:r>
            <a:r>
              <a:rPr lang="en-US" dirty="0" err="1" smtClean="0"/>
              <a:t>HQRegion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BA2-51C2-41BC-95CD-75F74572213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56919" y="1066800"/>
            <a:ext cx="3706081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spcBef>
                <a:spcPts val="8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Overloading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educe the concentration of complex on the plate.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Under quantitation of DNA leads to too much polymerase in the binding step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ake a new binding tube. </a:t>
            </a:r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124221" y="1828800"/>
            <a:ext cx="7525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114800" y="3886200"/>
            <a:ext cx="7525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69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85750" y="1129345"/>
            <a:ext cx="8341763" cy="1537656"/>
          </a:xfrm>
          <a:prstGeom prst="roundRect">
            <a:avLst>
              <a:gd name="adj" fmla="val 48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43101" y="1295400"/>
            <a:ext cx="6515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Scientists and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Bioinformaticians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F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amiliar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with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bioinformatics concepts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I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nterested in learning to evaluate and troubleshoot data from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PacBio</a:t>
            </a:r>
            <a:r>
              <a:rPr lang="en-US" sz="1600" baseline="30000" dirty="0" smtClean="0">
                <a:latin typeface="Arial" pitchFamily="34" charset="0"/>
                <a:cs typeface="Arial" pitchFamily="34" charset="0"/>
              </a:rPr>
              <a:t>®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i="1" dirty="0">
                <a:latin typeface="Arial" pitchFamily="34" charset="0"/>
                <a:cs typeface="Arial" pitchFamily="34" charset="0"/>
              </a:rPr>
              <a:t>RS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runs.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Picture 3" descr="C:\Documents and Settings\msingh\Local Settings\Temporary Internet Files\Content.IE5\I9AJ8TJN\MC900439612[1]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22" y="1603723"/>
            <a:ext cx="1168699" cy="83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25944" y="1319598"/>
            <a:ext cx="1284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Target Audience</a:t>
            </a:r>
            <a:endParaRPr kumimoji="0" lang="en-US" sz="1200" b="0" i="0" u="none" strike="noStrike" kern="0" cap="none" spc="0" normalizeH="0" baseline="0" noProof="0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3"/>
          <p:cNvGrpSpPr/>
          <p:nvPr>
            <p:custDataLst>
              <p:tags r:id="rId3"/>
            </p:custDataLst>
          </p:nvPr>
        </p:nvGrpSpPr>
        <p:grpSpPr>
          <a:xfrm>
            <a:off x="298776" y="2971800"/>
            <a:ext cx="8362624" cy="1461381"/>
            <a:chOff x="298776" y="2971800"/>
            <a:chExt cx="8362624" cy="1461381"/>
          </a:xfrm>
        </p:grpSpPr>
        <p:sp>
          <p:nvSpPr>
            <p:cNvPr id="33" name="Rounded Rectangle 32"/>
            <p:cNvSpPr/>
            <p:nvPr/>
          </p:nvSpPr>
          <p:spPr>
            <a:xfrm>
              <a:off x="298776" y="2971800"/>
              <a:ext cx="8328731" cy="1461381"/>
            </a:xfrm>
            <a:prstGeom prst="roundRect">
              <a:avLst>
                <a:gd name="adj" fmla="val 48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05002" y="3189982"/>
              <a:ext cx="67563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After the training, you will be able to: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Use the sts.csv file to assess RS run quality.</a:t>
              </a:r>
              <a:endParaRPr lang="en-US" sz="1600" i="1" dirty="0" smtClean="0">
                <a:latin typeface="Arial" pitchFamily="34" charset="0"/>
                <a:cs typeface="Arial" pitchFamily="34" charset="0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Distinguish among several possible causes of poor run quality.</a:t>
              </a:r>
            </a:p>
          </p:txBody>
        </p:sp>
        <p:pic>
          <p:nvPicPr>
            <p:cNvPr id="20" name="Picture 7" descr="C:\Documents and Settings\msingh\Local Settings\Temporary Internet Files\Content.IE5\I9AJ8TJN\MC900439254[1].jp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628" y="3286084"/>
              <a:ext cx="1019175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494937" y="3070048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 w="10541" cmpd="sng">
                    <a:solidFill>
                      <a:srgbClr val="4F81BD">
                        <a:shade val="88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4F81BD">
                          <a:tint val="40000"/>
                          <a:satMod val="250000"/>
                        </a:srgbClr>
                      </a:gs>
                      <a:gs pos="9000">
                        <a:srgbClr val="4F81BD">
                          <a:tint val="52000"/>
                          <a:satMod val="300000"/>
                        </a:srgbClr>
                      </a:gs>
                      <a:gs pos="50000">
                        <a:srgbClr val="4F81BD">
                          <a:shade val="20000"/>
                          <a:satMod val="300000"/>
                        </a:srgbClr>
                      </a:gs>
                      <a:gs pos="79000">
                        <a:srgbClr val="4F81BD">
                          <a:tint val="52000"/>
                          <a:satMod val="300000"/>
                        </a:srgbClr>
                      </a:gs>
                      <a:gs pos="100000">
                        <a:srgbClr val="4F81BD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Skills Learned</a:t>
              </a:r>
              <a:endParaRPr kumimoji="0" lang="en-US" sz="1200" b="0" i="0" u="none" strike="noStrike" kern="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" name="Group 4"/>
          <p:cNvGrpSpPr/>
          <p:nvPr>
            <p:custDataLst>
              <p:tags r:id="rId4"/>
            </p:custDataLst>
          </p:nvPr>
        </p:nvGrpSpPr>
        <p:grpSpPr>
          <a:xfrm>
            <a:off x="304800" y="4710819"/>
            <a:ext cx="8362624" cy="1461381"/>
            <a:chOff x="304800" y="4710819"/>
            <a:chExt cx="8362624" cy="1461381"/>
          </a:xfrm>
        </p:grpSpPr>
        <p:sp>
          <p:nvSpPr>
            <p:cNvPr id="11" name="Rounded Rectangle 10"/>
            <p:cNvSpPr/>
            <p:nvPr/>
          </p:nvSpPr>
          <p:spPr>
            <a:xfrm>
              <a:off x="304800" y="4710819"/>
              <a:ext cx="8328731" cy="1461381"/>
            </a:xfrm>
            <a:prstGeom prst="roundRect">
              <a:avLst>
                <a:gd name="adj" fmla="val 48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11026" y="5269468"/>
              <a:ext cx="67563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SMRT Technology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PacBio </a:t>
              </a:r>
              <a:r>
                <a:rPr lang="en-US" sz="1600" i="1" dirty="0" smtClean="0">
                  <a:latin typeface="Arial" pitchFamily="34" charset="0"/>
                  <a:cs typeface="Arial" pitchFamily="34" charset="0"/>
                </a:rPr>
                <a:t>RS</a:t>
              </a:r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 Workflow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3098" y="4809067"/>
              <a:ext cx="1002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 w="10541" cmpd="sng">
                    <a:solidFill>
                      <a:srgbClr val="4F81BD">
                        <a:shade val="88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4F81BD">
                          <a:tint val="40000"/>
                          <a:satMod val="250000"/>
                        </a:srgbClr>
                      </a:gs>
                      <a:gs pos="9000">
                        <a:srgbClr val="4F81BD">
                          <a:tint val="52000"/>
                          <a:satMod val="300000"/>
                        </a:srgbClr>
                      </a:gs>
                      <a:gs pos="50000">
                        <a:srgbClr val="4F81BD">
                          <a:shade val="20000"/>
                          <a:satMod val="300000"/>
                        </a:srgbClr>
                      </a:gs>
                      <a:gs pos="79000">
                        <a:srgbClr val="4F81BD">
                          <a:tint val="52000"/>
                          <a:satMod val="300000"/>
                        </a:srgbClr>
                      </a:gs>
                      <a:gs pos="100000">
                        <a:srgbClr val="4F81BD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Prerequisite</a:t>
              </a:r>
              <a:endParaRPr kumimoji="0" lang="en-US" sz="1200" b="0" i="0" u="none" strike="noStrike" kern="0" cap="none" spc="0" normalizeH="0" baseline="0" noProof="0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267" name="PPTShape_0" descr="C:\Documents and Settings\msingh\Local Settings\Temporary Internet Files\Content.IE5\U26NSACY\MC900434929[1].pn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09" y="5086066"/>
              <a:ext cx="914286" cy="914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BA2-51C2-41BC-95CD-75F745722139}" type="slidenum">
              <a:rPr lang="en-US" smtClean="0"/>
              <a:pPr/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4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About or Problems with </a:t>
            </a:r>
            <a:r>
              <a:rPr lang="en-US" dirty="0" err="1" smtClean="0"/>
              <a:t>stsPlots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Email Customer Support</a:t>
            </a:r>
          </a:p>
          <a:p>
            <a:r>
              <a:rPr lang="en-US" dirty="0" smtClean="0"/>
              <a:t>Send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exact command you used to execute </a:t>
            </a:r>
            <a:r>
              <a:rPr lang="en-US" dirty="0" err="1" smtClean="0"/>
              <a:t>stsPlots.batch.R</a:t>
            </a:r>
            <a:r>
              <a:rPr lang="en-US" dirty="0" smtClean="0"/>
              <a:t>  (copy/paste or screen shot preferred)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error message output onto your screen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sts.csv file that failed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BA2-51C2-41BC-95CD-75F74572213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35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Key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Points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stsPlots</a:t>
            </a:r>
            <a:r>
              <a:rPr lang="en-US" dirty="0" smtClean="0"/>
              <a:t> tool allows for rapid assessment of RS run quality.</a:t>
            </a:r>
          </a:p>
          <a:p>
            <a:pPr lvl="1"/>
            <a:r>
              <a:rPr lang="en-US" dirty="0" smtClean="0"/>
              <a:t>The generated plots allow the user to diagnose:  </a:t>
            </a:r>
          </a:p>
          <a:p>
            <a:pPr lvl="2"/>
            <a:r>
              <a:rPr lang="en-US" dirty="0" smtClean="0"/>
              <a:t>sample overloading </a:t>
            </a:r>
          </a:p>
          <a:p>
            <a:pPr lvl="2"/>
            <a:r>
              <a:rPr lang="en-US" dirty="0" smtClean="0"/>
              <a:t>excess free polymerase in the sample</a:t>
            </a:r>
          </a:p>
          <a:p>
            <a:pPr lvl="2"/>
            <a:r>
              <a:rPr lang="en-US" dirty="0" smtClean="0"/>
              <a:t>poor oxygen exclusion during the run</a:t>
            </a:r>
          </a:p>
          <a:p>
            <a:pPr lvl="2"/>
            <a:r>
              <a:rPr lang="en-US" dirty="0" smtClean="0"/>
              <a:t>poor chip alignment</a:t>
            </a:r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Where to Find More Information</a:t>
            </a:r>
          </a:p>
          <a:p>
            <a:pPr lvl="1"/>
            <a:r>
              <a:rPr lang="en-US" dirty="0" smtClean="0"/>
              <a:t>The most up to date </a:t>
            </a:r>
            <a:r>
              <a:rPr lang="en-US" dirty="0" err="1" smtClean="0"/>
              <a:t>stsPlots</a:t>
            </a:r>
            <a:r>
              <a:rPr lang="en-US" dirty="0" smtClean="0"/>
              <a:t> scripts can be downloaded from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</a:p>
          <a:p>
            <a:pPr lvl="1"/>
            <a:r>
              <a:rPr lang="en-US"/>
              <a:t>https://github.com/PacificBiosciences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5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StsPlots</a:t>
            </a:r>
            <a:r>
              <a:rPr lang="en-US" dirty="0" smtClean="0"/>
              <a:t> Tool: Quickly </a:t>
            </a:r>
            <a:r>
              <a:rPr lang="en-US" dirty="0"/>
              <a:t>E</a:t>
            </a:r>
            <a:r>
              <a:rPr lang="en-US" dirty="0" smtClean="0"/>
              <a:t>valuate </a:t>
            </a: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Q</a:t>
            </a:r>
            <a:r>
              <a:rPr lang="en-US" dirty="0" smtClean="0"/>
              <a:t>uality </a:t>
            </a:r>
            <a:r>
              <a:rPr lang="en-US" dirty="0"/>
              <a:t>A</a:t>
            </a:r>
            <a:r>
              <a:rPr lang="en-US" dirty="0" smtClean="0"/>
              <a:t>fter </a:t>
            </a:r>
            <a:r>
              <a:rPr lang="en-US" dirty="0"/>
              <a:t>P</a:t>
            </a:r>
            <a:r>
              <a:rPr lang="en-US" dirty="0" smtClean="0"/>
              <a:t>rimary </a:t>
            </a:r>
            <a:r>
              <a:rPr lang="en-US" dirty="0"/>
              <a:t>A</a:t>
            </a:r>
            <a:r>
              <a:rPr lang="en-US" dirty="0" smtClean="0"/>
              <a:t>nalysis </a:t>
            </a:r>
            <a:r>
              <a:rPr lang="en-US" dirty="0"/>
              <a:t>F</a:t>
            </a:r>
            <a:r>
              <a:rPr lang="en-US" dirty="0" smtClean="0"/>
              <a:t>inishes.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1066800"/>
            <a:ext cx="86106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000" dirty="0"/>
              <a:t>Information from the sts.csv file, generated after primary analysis completes, is plotted using </a:t>
            </a:r>
            <a:r>
              <a:rPr lang="en-US" sz="2000" dirty="0" smtClean="0"/>
              <a:t>R. (R </a:t>
            </a:r>
            <a:r>
              <a:rPr lang="en-US" sz="2000" dirty="0"/>
              <a:t>is free statistics and graphing software which runs on any platform</a:t>
            </a:r>
            <a:r>
              <a:rPr lang="en-US" sz="2000" dirty="0" smtClean="0"/>
              <a:t>.)</a:t>
            </a:r>
            <a:endParaRPr lang="en-US" sz="2000" dirty="0"/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000" dirty="0"/>
              <a:t>The plots allow the user to assess chip loading, </a:t>
            </a:r>
            <a:r>
              <a:rPr lang="en-US" sz="2000" dirty="0" err="1"/>
              <a:t>readlength</a:t>
            </a:r>
            <a:r>
              <a:rPr lang="en-US" sz="2000" dirty="0"/>
              <a:t>, </a:t>
            </a:r>
            <a:r>
              <a:rPr lang="en-US" sz="2000" dirty="0" smtClean="0"/>
              <a:t>read score</a:t>
            </a:r>
            <a:r>
              <a:rPr lang="en-US" sz="2000" dirty="0"/>
              <a:t>, SNR, and oxygen exclusion.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000" dirty="0"/>
              <a:t>No reference genome is required.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000" dirty="0"/>
              <a:t>No sequence information is </a:t>
            </a:r>
            <a:r>
              <a:rPr lang="en-US" sz="2000" dirty="0" smtClean="0"/>
              <a:t>accessed.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000" dirty="0" smtClean="0"/>
              <a:t>The </a:t>
            </a:r>
            <a:r>
              <a:rPr lang="en-US" sz="2000" dirty="0"/>
              <a:t>plots render very quickly, allowing for rapid assessment of run quality, making it especially useful for reviewing a loading titration experiment before launching a longer run.</a:t>
            </a:r>
          </a:p>
        </p:txBody>
      </p:sp>
    </p:spTree>
    <p:extLst>
      <p:ext uri="{BB962C8B-B14F-4D97-AF65-F5344CB8AC3E}">
        <p14:creationId xmlns:p14="http://schemas.microsoft.com/office/powerpoint/2010/main" val="274561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StsPlots</a:t>
            </a:r>
            <a:r>
              <a:rPr lang="en-US" dirty="0" smtClean="0"/>
              <a:t> : Install the Required </a:t>
            </a:r>
            <a:r>
              <a:rPr lang="en-US" dirty="0"/>
              <a:t>S</a:t>
            </a:r>
            <a:r>
              <a:rPr lang="en-US" dirty="0" smtClean="0"/>
              <a:t>oftware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80118" y="914400"/>
            <a:ext cx="8811481" cy="5181600"/>
          </a:xfrm>
        </p:spPr>
        <p:txBody>
          <a:bodyPr>
            <a:normAutofit/>
          </a:bodyPr>
          <a:lstStyle/>
          <a:p>
            <a:r>
              <a:rPr lang="en-US" dirty="0"/>
              <a:t>Download and install the most recent version of R on your laptop. (2.15.0)</a:t>
            </a:r>
          </a:p>
          <a:p>
            <a:pPr lvl="1"/>
            <a:r>
              <a:rPr lang="en-US" dirty="0">
                <a:hlinkClick r:id="rId2"/>
              </a:rPr>
              <a:t>http://www.r-project.org/</a:t>
            </a:r>
            <a:endParaRPr lang="en-US" dirty="0"/>
          </a:p>
          <a:p>
            <a:r>
              <a:rPr lang="en-US" dirty="0"/>
              <a:t>Open R and install the packages required to run </a:t>
            </a:r>
            <a:r>
              <a:rPr lang="en-US" dirty="0" err="1"/>
              <a:t>stsPlots.batch.R</a:t>
            </a:r>
            <a:r>
              <a:rPr lang="en-US" dirty="0"/>
              <a:t> (</a:t>
            </a:r>
            <a:r>
              <a:rPr lang="en-US" dirty="0" smtClean="0"/>
              <a:t>ggplot2, </a:t>
            </a:r>
            <a:r>
              <a:rPr lang="en-US" dirty="0" err="1"/>
              <a:t>plyr</a:t>
            </a:r>
            <a:r>
              <a:rPr lang="en-US" dirty="0"/>
              <a:t>, and reshape2).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Get stsPlots.2.0.R</a:t>
            </a:r>
          </a:p>
          <a:p>
            <a:pPr marL="457200" lvl="1" indent="0">
              <a:buNone/>
            </a:pPr>
            <a:r>
              <a:rPr lang="en-US" dirty="0" smtClean="0"/>
              <a:t>and put it in a folder under</a:t>
            </a:r>
          </a:p>
          <a:p>
            <a:pPr marL="457200" lvl="1" indent="0">
              <a:buNone/>
            </a:pPr>
            <a:r>
              <a:rPr lang="en-US" dirty="0" smtClean="0"/>
              <a:t>My Documents.</a:t>
            </a:r>
            <a:endParaRPr lang="en-US" dirty="0"/>
          </a:p>
          <a:p>
            <a:endParaRPr lang="en-US" dirty="0"/>
          </a:p>
          <a:p>
            <a:pPr marL="457200" lvl="1" indent="0">
              <a:buFontTx/>
              <a:buNone/>
            </a:pPr>
            <a:endParaRPr lang="en-US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76200" y="2321201"/>
            <a:ext cx="8729534" cy="4384399"/>
            <a:chOff x="76200" y="2321201"/>
            <a:chExt cx="8729534" cy="4384399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2321201"/>
              <a:ext cx="3200400" cy="18697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2346703"/>
              <a:ext cx="2490788" cy="420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2369948"/>
              <a:ext cx="2481134" cy="43356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2590800" y="2735759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accent6"/>
                  </a:solidFill>
                </a:rPr>
                <a:t>1</a:t>
              </a:r>
              <a:endParaRPr lang="en-US" sz="3600" b="1" dirty="0">
                <a:solidFill>
                  <a:schemeClr val="accent6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16145" y="3269159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accent6"/>
                  </a:solidFill>
                </a:rPr>
                <a:t>2</a:t>
              </a:r>
              <a:endParaRPr lang="en-US" sz="3600" b="1" dirty="0">
                <a:solidFill>
                  <a:schemeClr val="accent6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883145" y="3657600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accent6"/>
                  </a:solidFill>
                </a:rPr>
                <a:t>3</a:t>
              </a:r>
              <a:endParaRPr lang="en-US" sz="3600" b="1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51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Script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" y="1066800"/>
            <a:ext cx="8686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Collect all the sts.csv files to be processed in one folder, </a:t>
            </a:r>
            <a:r>
              <a:rPr lang="en-US" dirty="0" smtClean="0"/>
              <a:t>also under your My Documents folder.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 R, source the stsPlots.2.0.R script. Type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to check that the functions in the script have loaded successfully into your workspace. The output should look like the image below.</a:t>
            </a:r>
          </a:p>
        </p:txBody>
      </p:sp>
      <p:sp>
        <p:nvSpPr>
          <p:cNvPr id="5" name="Right Arrow 4"/>
          <p:cNvSpPr/>
          <p:nvPr/>
        </p:nvSpPr>
        <p:spPr>
          <a:xfrm flipH="1">
            <a:off x="1534633" y="3200400"/>
            <a:ext cx="381000" cy="1571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33675"/>
            <a:ext cx="2657475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81137" y="350043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/>
                </a:solidFill>
              </a:rPr>
              <a:t>1</a:t>
            </a:r>
            <a:endParaRPr lang="en-US" sz="2800" b="1" dirty="0">
              <a:solidFill>
                <a:schemeClr val="accent6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865" y="2351490"/>
            <a:ext cx="4840665" cy="392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917056" y="309595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/>
                </a:solidFill>
              </a:rPr>
              <a:t>2</a:t>
            </a:r>
            <a:endParaRPr lang="en-US" sz="2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88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script on a folder of sts.csv files from the R interpreter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BA2-51C2-41BC-95CD-75F74572213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" y="990600"/>
            <a:ext cx="86868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Navigate to the folder with the sts.csv </a:t>
            </a:r>
            <a:r>
              <a:rPr lang="en-US" dirty="0" smtClean="0"/>
              <a:t>files. Click </a:t>
            </a:r>
            <a:r>
              <a:rPr lang="en-US" dirty="0"/>
              <a:t>on the navigation bar to reveal the path and copy it.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 R, use the </a:t>
            </a:r>
            <a:r>
              <a:rPr lang="en-US" dirty="0" err="1" smtClean="0"/>
              <a:t>runStsPlots</a:t>
            </a:r>
            <a:r>
              <a:rPr lang="en-US" dirty="0" smtClean="0"/>
              <a:t> function with the “-folder” flag </a:t>
            </a:r>
            <a:r>
              <a:rPr lang="en-US" dirty="0"/>
              <a:t>to run the analysis for all sts.csv files </a:t>
            </a:r>
            <a:r>
              <a:rPr lang="en-US" dirty="0" smtClean="0"/>
              <a:t>a </a:t>
            </a:r>
            <a:r>
              <a:rPr lang="en-US" dirty="0"/>
              <a:t>folder. Note that after pasting in the copied path, you have to </a:t>
            </a:r>
            <a:r>
              <a:rPr lang="en-US" dirty="0">
                <a:solidFill>
                  <a:schemeClr val="accent6"/>
                </a:solidFill>
              </a:rPr>
              <a:t>enclose it in quotes and double all the backslashes</a:t>
            </a:r>
            <a:r>
              <a:rPr lang="en-US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Output </a:t>
            </a:r>
            <a:r>
              <a:rPr lang="en-US" dirty="0" err="1" smtClean="0"/>
              <a:t>pdfs</a:t>
            </a:r>
            <a:r>
              <a:rPr lang="en-US" dirty="0" smtClean="0"/>
              <a:t> will appear in a new subfolder named “</a:t>
            </a:r>
            <a:r>
              <a:rPr lang="en-US" dirty="0" err="1" smtClean="0"/>
              <a:t>Analysis_Results</a:t>
            </a:r>
            <a:r>
              <a:rPr lang="en-US" dirty="0" smtClean="0"/>
              <a:t>”.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27837" y="2552757"/>
            <a:ext cx="6677255" cy="3297248"/>
            <a:chOff x="327837" y="2552757"/>
            <a:chExt cx="6677255" cy="3297248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837" y="2552757"/>
              <a:ext cx="6453963" cy="2095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572000" y="2745939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6"/>
                  </a:solidFill>
                </a:rPr>
                <a:t>1</a:t>
              </a:r>
              <a:endParaRPr lang="en-US" sz="2800" b="1" dirty="0">
                <a:solidFill>
                  <a:schemeClr val="accent6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43200" y="342900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6"/>
                  </a:solidFill>
                </a:rPr>
                <a:t>3</a:t>
              </a:r>
              <a:endParaRPr lang="en-US" sz="2800" b="1" dirty="0">
                <a:solidFill>
                  <a:schemeClr val="accent6"/>
                </a:solidFill>
              </a:endParaRP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9" y="4438789"/>
              <a:ext cx="6453963" cy="1411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396758" y="4842348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6"/>
                  </a:solidFill>
                </a:rPr>
                <a:t>2</a:t>
              </a:r>
              <a:endParaRPr lang="en-US" sz="2800" b="1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049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script on a single file inside the R interpreter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BA2-51C2-41BC-95CD-75F74572213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" y="990600"/>
            <a:ext cx="86868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 </a:t>
            </a:r>
            <a:r>
              <a:rPr lang="en-US" dirty="0"/>
              <a:t>R, use the </a:t>
            </a:r>
            <a:r>
              <a:rPr lang="en-US" dirty="0" err="1" smtClean="0"/>
              <a:t>runStsPlots</a:t>
            </a:r>
            <a:r>
              <a:rPr lang="en-US" dirty="0" smtClean="0"/>
              <a:t> </a:t>
            </a:r>
            <a:r>
              <a:rPr lang="en-US" dirty="0"/>
              <a:t>function with the </a:t>
            </a:r>
            <a:r>
              <a:rPr lang="en-US" dirty="0" smtClean="0"/>
              <a:t>“-file” flag.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Navigate to the folder with the sts.csv file. Copy the path as </a:t>
            </a:r>
            <a:r>
              <a:rPr lang="en-US" dirty="0" smtClean="0"/>
              <a:t>before, </a:t>
            </a:r>
            <a:r>
              <a:rPr lang="en-US" dirty="0" smtClean="0">
                <a:solidFill>
                  <a:schemeClr val="accent6"/>
                </a:solidFill>
              </a:rPr>
              <a:t>enclosing </a:t>
            </a:r>
            <a:r>
              <a:rPr lang="en-US" dirty="0">
                <a:solidFill>
                  <a:schemeClr val="accent6"/>
                </a:solidFill>
              </a:rPr>
              <a:t>it in quotes and </a:t>
            </a:r>
            <a:r>
              <a:rPr lang="en-US" dirty="0" smtClean="0">
                <a:solidFill>
                  <a:schemeClr val="accent6"/>
                </a:solidFill>
              </a:rPr>
              <a:t>doubling </a:t>
            </a:r>
            <a:r>
              <a:rPr lang="en-US" dirty="0">
                <a:solidFill>
                  <a:schemeClr val="accent6"/>
                </a:solidFill>
              </a:rPr>
              <a:t>all the backslashes</a:t>
            </a:r>
            <a:r>
              <a:rPr lang="en-US" dirty="0" smtClean="0"/>
              <a:t>. Also copy the file name and paste that onto the path to complete the filename.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output </a:t>
            </a:r>
            <a:r>
              <a:rPr lang="en-US" dirty="0" err="1" smtClean="0"/>
              <a:t>pdf</a:t>
            </a:r>
            <a:r>
              <a:rPr lang="en-US" dirty="0" smtClean="0"/>
              <a:t> will appear the same folder.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62864"/>
            <a:ext cx="6551649" cy="233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22335" y="300754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/>
                </a:solidFill>
              </a:rPr>
              <a:t>1</a:t>
            </a:r>
            <a:endParaRPr lang="en-US" sz="2800" b="1" dirty="0">
              <a:solidFill>
                <a:schemeClr val="accent6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" y="4433778"/>
            <a:ext cx="831532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44316" y="459638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/>
                </a:solidFill>
              </a:rPr>
              <a:t>2</a:t>
            </a:r>
            <a:endParaRPr lang="en-US" sz="2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96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Additional Plotting, Open the sts.csv File in Excel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BA2-51C2-41BC-95CD-75F74572213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886731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5819" y="3048000"/>
            <a:ext cx="868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Here’s all the information available in an sts.csv file (one row per ZMW):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29000"/>
            <a:ext cx="6524625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131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7&quot;/&gt;&lt;/object&gt;&lt;object type=&quot;3&quot; unique_id=&quot;10005&quot;&gt;&lt;property id=&quot;20148&quot; value=&quot;5&quot;/&gt;&lt;property id=&quot;20300&quot; value=&quot;Slide 2 - &amp;quot;Assessing and Troubleshooting Data Pre-Alignment Using stsPlots.batch.R&amp;#x0D;&amp;#x0A;&amp;quot;&quot;/&gt;&lt;property id=&quot;20307&quot; value=&quot;441&quot;/&gt;&lt;/object&gt;&lt;object type=&quot;3&quot; unique_id=&quot;10007&quot;&gt;&lt;property id=&quot;20148&quot; value=&quot;5&quot;/&gt;&lt;property id=&quot;20300&quot; value=&quot;Slide 4 - &amp;quot;StsPlots Tool: Quickly Evaluate Data Quality After Primary Analysis Finishes. &amp;quot;&quot;/&gt;&lt;property id=&quot;20307&quot; value=&quot;442&quot;/&gt;&lt;/object&gt;&lt;object type=&quot;3&quot; unique_id=&quot;10008&quot;&gt;&lt;property id=&quot;20148&quot; value=&quot;5&quot;/&gt;&lt;property id=&quot;20300&quot; value=&quot;Slide 5 - &amp;quot;Using StsPlots : Install the Required Software&amp;quot;&quot;/&gt;&lt;property id=&quot;20307&quot; value=&quot;443&quot;/&gt;&lt;/object&gt;&lt;object type=&quot;3&quot; unique_id=&quot;10009&quot;&gt;&lt;property id=&quot;20148&quot; value=&quot;5&quot;/&gt;&lt;property id=&quot;20300&quot; value=&quot;Slide 6 - &amp;quot;Running the Script&amp;quot;&quot;/&gt;&lt;property id=&quot;20307&quot; value=&quot;444&quot;/&gt;&lt;/object&gt;&lt;object type=&quot;3&quot; unique_id=&quot;10010&quot;&gt;&lt;property id=&quot;20148&quot; value=&quot;5&quot;/&gt;&lt;property id=&quot;20300&quot; value=&quot;Slide 7 - &amp;quot;Running the Script&amp;quot;&quot;/&gt;&lt;property id=&quot;20307&quot; value=&quot;445&quot;/&gt;&lt;/object&gt;&lt;object type=&quot;3&quot; unique_id=&quot;10011&quot;&gt;&lt;property id=&quot;20148&quot; value=&quot;5&quot;/&gt;&lt;property id=&quot;20300&quot; value=&quot;Slide 8 - &amp;quot;For Additional Plotting, Open the sts.csv File in Excel&amp;quot;&quot;/&gt;&lt;property id=&quot;20307&quot; value=&quot;446&quot;/&gt;&lt;/object&gt;&lt;object type=&quot;3&quot; unique_id=&quot;10012&quot;&gt;&lt;property id=&quot;20148&quot; value=&quot;5&quot;/&gt;&lt;property id=&quot;20300&quot; value=&quot;Slide 9 - &amp;quot;Using R to Generate Additional Plots From the sts.csv File&amp;quot;&quot;/&gt;&lt;property id=&quot;20307&quot; value=&quot;447&quot;/&gt;&lt;/object&gt;&lt;object type=&quot;3&quot; unique_id=&quot;10013&quot;&gt;&lt;property id=&quot;20148&quot; value=&quot;5&quot;/&gt;&lt;property id=&quot;20300&quot; value=&quot;Slide 11 - &amp;quot;ReadScore Heatmap: Check Chip Alignment and Data Quality&amp;quot;&quot;/&gt;&lt;property id=&quot;20307&quot; value=&quot;448&quot;/&gt;&lt;/object&gt;&lt;object type=&quot;3&quot; unique_id=&quot;10014&quot;&gt;&lt;property id=&quot;20148&quot; value=&quot;5&quot;/&gt;&lt;property id=&quot;20300&quot; value=&quot;Slide 12 - &amp;quot;Assuming a Poisson Distribution of Loading (Caveat Emptor) Singly Loaded ZMWs are Maximized at 63% Total Active ZM&quot;/&gt;&lt;property id=&quot;20307&quot; value=&quot;449&quot;/&gt;&lt;/object&gt;&lt;object type=&quot;3&quot; unique_id=&quot;10015&quot;&gt;&lt;property id=&quot;20148&quot; value=&quot;5&quot;/&gt;&lt;property id=&quot;20300&quot; value=&quot;Slide 13 - &amp;quot;Productivity Heatmap: Check Chip Alignment and Loading&amp;quot;&quot;/&gt;&lt;property id=&quot;20307&quot; value=&quot;450&quot;/&gt;&lt;/object&gt;&lt;object type=&quot;3&quot; unique_id=&quot;10016&quot;&gt;&lt;property id=&quot;20148&quot; value=&quot;5&quot;/&gt;&lt;property id=&quot;20300&quot; value=&quot;Slide 14 - &amp;quot;ReadScore Distribution: Check the Read Quality for Each Productivity Segment (Usually Only P=1 Passes Filtering)&amp;quot;&quot;/&gt;&lt;property id=&quot;20307&quot; value=&quot;451&quot;/&gt;&lt;/object&gt;&lt;object type=&quot;3&quot; unique_id=&quot;10017&quot;&gt;&lt;property id=&quot;20148&quot; value=&quot;5&quot;/&gt;&lt;property id=&quot;20300&quot; value=&quot;Slide 15 - &amp;quot;ReadScore Distribution by HQ Readlength: Read Quality Should Be Stable Across All Readlength Bins &amp;quot;&quot;/&gt;&lt;property id=&quot;20307&quot; value=&quot;452&quot;/&gt;&lt;/object&gt;&lt;object type=&quot;3&quot; unique_id=&quot;10018&quot;&gt;&lt;property id=&quot;20148&quot; value=&quot;5&quot;/&gt;&lt;property id=&quot;20300&quot; value=&quot;Slide 16 - &amp;quot;Raw vs HQ Readlength: Many Reads May Pass Filtering, But How Much are Those Reads Shortened by Filtering?&amp;quot;&quot;/&gt;&lt;property id=&quot;20307&quot; value=&quot;453&quot;/&gt;&lt;/object&gt;&lt;object type=&quot;3&quot; unique_id=&quot;10029&quot;&gt;&lt;property id=&quot;20148&quot; value=&quot;5&quot;/&gt;&lt;property id=&quot;20300&quot; value=&quot;Slide 30 - &amp;quot;Summary of Key Points&amp;quot;&quot;/&gt;&lt;property id=&quot;20307&quot; value=&quot;401&quot;/&gt;&lt;/object&gt;&lt;object type=&quot;3&quot; unique_id=&quot;11631&quot;&gt;&lt;property id=&quot;20148&quot; value=&quot;5&quot;/&gt;&lt;property id=&quot;20300&quot; value=&quot;Slide 10 - &amp;quot;Using stsPlots From the Command Line&amp;quot;&quot;/&gt;&lt;property id=&quot;20307&quot; value=&quot;465&quot;/&gt;&lt;/object&gt;&lt;object type=&quot;3&quot; unique_id=&quot;13135&quot;&gt;&lt;property id=&quot;20148&quot; value=&quot;5&quot;/&gt;&lt;property id=&quot;20300&quot; value=&quot;Slide 17 - &amp;quot;Mean SNR Heatmap: Look for Instrument Issues and Chip Alignment Quality&amp;quot;&quot;/&gt;&lt;property id=&quot;20307&quot; value=&quot;466&quot;/&gt;&lt;/object&gt;&lt;object type=&quot;3&quot; unique_id=&quot;13136&quot;&gt;&lt;property id=&quot;20148&quot; value=&quot;5&quot;/&gt;&lt;property id=&quot;20300&quot; value=&quot;Slide 18 - &amp;quot;Mean per ZMW SNR Distribution, Including Performance Guidelines From SIV&amp;quot;&quot;/&gt;&lt;property id=&quot;20307&quot; value=&quot;467&quot;/&gt;&lt;/object&gt;&lt;object type=&quot;3&quot; unique_id=&quot;13137&quot;&gt;&lt;property id=&quot;20148&quot; value=&quot;5&quot;/&gt;&lt;property id=&quot;20300&quot; value=&quot;Slide 19 - &amp;quot;IPD Histogram: Oxygen Exclusion&amp;quot;&quot;/&gt;&lt;property id=&quot;20307&quot; value=&quot;468&quot;/&gt;&lt;/object&gt;&lt;object type=&quot;3&quot; unique_id=&quot;13138&quot;&gt;&lt;property id=&quot;20148&quot; value=&quot;5&quot;/&gt;&lt;property id=&quot;20300&quot; value=&quot;Slide 20 - &amp;quot;Distinguishing Between Similar Phenotypes with stsPlots&amp;quot;&quot;/&gt;&lt;property id=&quot;20307&quot; value=&quot;469&quot;/&gt;&lt;/object&gt;&lt;object type=&quot;3&quot; unique_id=&quot;13139&quot;&gt;&lt;property id=&quot;20148&quot; value=&quot;5&quot;/&gt;&lt;property id=&quot;20300&quot; value=&quot;Slide 21 - &amp;quot;Optimal vs Overloaded Chips (C2 Chemistry)&amp;quot;&quot;/&gt;&lt;property id=&quot;20307&quot; value=&quot;470&quot;/&gt;&lt;/object&gt;&lt;object type=&quot;3&quot; unique_id=&quot;13140&quot;&gt;&lt;property id=&quot;20148&quot; value=&quot;5&quot;/&gt;&lt;property id=&quot;20300&quot; value=&quot;Slide 22 - &amp;quot;Optimal vs Overloaded Chips (C2 Chemistry)&amp;quot;&quot;/&gt;&lt;property id=&quot;20307&quot; value=&quot;471&quot;/&gt;&lt;/object&gt;&lt;object type=&quot;3&quot; unique_id=&quot;13141&quot;&gt;&lt;property id=&quot;20148&quot; value=&quot;5&quot;/&gt;&lt;property id=&quot;20300&quot; value=&quot;Slide 23 - &amp;quot;Optimal vs Overloaded Chips (C2 Chemistry)&amp;quot;&quot;/&gt;&lt;property id=&quot;20307&quot; value=&quot;472&quot;/&gt;&lt;/object&gt;&lt;object type=&quot;3&quot; unique_id=&quot;13142&quot;&gt;&lt;property id=&quot;20148&quot; value=&quot;5&quot;/&gt;&lt;property id=&quot;20300&quot; value=&quot;Slide 24 - &amp;quot;Another Common Phenotype: Excess Free Polymerase&amp;quot;&quot;/&gt;&lt;property id=&quot;20307&quot; value=&quot;473&quot;/&gt;&lt;/object&gt;&lt;object type=&quot;3&quot; unique_id=&quot;13143&quot;&gt;&lt;property id=&quot;20148&quot; value=&quot;5&quot;/&gt;&lt;property id=&quot;20300&quot; value=&quot;Slide 25 - &amp;quot;Comparison of Set1 and Set2 with Excess Free Polymerase&amp;quot;&quot;/&gt;&lt;property id=&quot;20307&quot; value=&quot;474&quot;/&gt;&lt;/object&gt;&lt;object type=&quot;3&quot; unique_id=&quot;13144&quot;&gt;&lt;property id=&quot;20148&quot; value=&quot;5&quot;/&gt;&lt;property id=&quot;20300&quot; value=&quot;Slide 26 - &amp;quot;The Phenotypes Can be Distinguished Using Additional Plots&amp;quot;&quot;/&gt;&lt;property id=&quot;20307&quot; value=&quot;475&quot;/&gt;&lt;/object&gt;&lt;object type=&quot;3&quot; unique_id=&quot;13145&quot;&gt;&lt;property id=&quot;20148&quot; value=&quot;5&quot;/&gt;&lt;property id=&quot;20300&quot; value=&quot;Slide 27 - &amp;quot;A Related Plot Also Helps Distinguish the Two Phenotypes&amp;quot;&quot;/&gt;&lt;property id=&quot;20307&quot; value=&quot;476&quot;/&gt;&lt;/object&gt;&lt;object type=&quot;3&quot; unique_id=&quot;13146&quot;&gt;&lt;property id=&quot;20148&quot; value=&quot;5&quot;/&gt;&lt;property id=&quot;20300&quot; value=&quot;Slide 28 - &amp;quot;Phenotypes and Possible Root Causes&amp;quot;&quot;/&gt;&lt;property id=&quot;20307&quot; value=&quot;477&quot;/&gt;&lt;/object&gt;&lt;object type=&quot;3&quot; unique_id=&quot;13147&quot;&gt;&lt;property id=&quot;20148&quot; value=&quot;5&quot;/&gt;&lt;property id=&quot;20300&quot; value=&quot;Slide 29 - &amp;quot;Questions About or Problems with stsPlots&amp;quot;&quot;/&gt;&lt;property id=&quot;20307&quot; value=&quot;478&quot;/&gt;&lt;/object&gt;&lt;object type=&quot;3&quot; unique_id=&quot;14605&quot;&gt;&lt;property id=&quot;20148&quot; value=&quot;5&quot;/&gt;&lt;property id=&quot;20300&quot; value=&quot;Slide 3 - &amp;quot;Learning Objectives&amp;quot;&quot;/&gt;&lt;property id=&quot;20307&quot; value=&quot;479&quot;/&gt;&lt;/object&gt;&lt;/object&gt;&lt;/object&gt;&lt;/database&gt;"/>
  <p:tag name="SECTOMILLISECCONVER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65914304-c84a-4851-bab6-df69a11f53bd"/>
  <p:tag name="AUDIO_ID" val="259"/>
  <p:tag name="ELAPSEDTIME" val="28.234"/>
  <p:tag name="TIMELINE" val="9.30/19.50"/>
  <p:tag name="ARTICULATE_SLIDE_PAUSE" val="1"/>
  <p:tag name="ARTICULATE_NAV_LEVEL" val="2"/>
  <p:tag name="ARTICULATE_SLIDE_PRESENTER" val="Aaron Klammer"/>
  <p:tag name="ARTICULATE_SLIDE_PRESENTER_GUID" val="C580E5CFD6F8"/>
  <p:tag name="ARTICULATE_PLAYLIST_ID" val="-1"/>
  <p:tag name="ARTICULATE_VIEW_MODE" val="0"/>
  <p:tag name="ARTICULATE_LOCK_SLIDE" val="0"/>
  <p:tag name="ARTICULATE_SLIDE_NAV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msingh\LOCALS~1\Temp\articulate\presenter\imgtemp\cq6y4W8w_files\slide0001_image001.p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msingh\LOCALS~1\Temp\articulate\presenter\imgtemp\zJPP9ZZD_files\slide0001_image001.p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OURCE_IMAGE" val="C:\DOCUME~1\msingh\LOCALS~1\Temp\articulate\presenter\imgtemp\RG74JDoY_files\slide0001_image001.jpg"/>
  <p:tag name="ARTICULATE_PUBLISH_MODE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5" val="8226"/>
  <p:tag name="BULLET_6" val="8226"/>
  <p:tag name="BULLET_7" val="8226"/>
  <p:tag name="BULLET_8" val="8226"/>
  <p:tag name="BULLET_9" val="8226"/>
  <p:tag name="BULLET_10" val="8226"/>
  <p:tag name="BULLET_11" val="8226"/>
  <p:tag name="BULLET_12" val="8226"/>
  <p:tag name="BULLET_1" val="8226"/>
  <p:tag name="BULLET_2" val="8226"/>
  <p:tag name="BULLET_3" val="8226"/>
  <p:tag name="BULLET_4" val="8226"/>
</p:tagLst>
</file>

<file path=ppt/theme/theme1.xml><?xml version="1.0" encoding="utf-8"?>
<a:theme xmlns:a="http://schemas.openxmlformats.org/drawingml/2006/main" name="PacBio">
  <a:themeElements>
    <a:clrScheme name="PacBio">
      <a:dk1>
        <a:srgbClr val="333333"/>
      </a:dk1>
      <a:lt1>
        <a:sysClr val="window" lastClr="FFFFFF"/>
      </a:lt1>
      <a:dk2>
        <a:srgbClr val="4E4F53"/>
      </a:dk2>
      <a:lt2>
        <a:srgbClr val="D8D6D3"/>
      </a:lt2>
      <a:accent1>
        <a:srgbClr val="35649C"/>
      </a:accent1>
      <a:accent2>
        <a:srgbClr val="8EBAC8"/>
      </a:accent2>
      <a:accent3>
        <a:srgbClr val="F2AF32"/>
      </a:accent3>
      <a:accent4>
        <a:srgbClr val="264868"/>
      </a:accent4>
      <a:accent5>
        <a:srgbClr val="7499BC"/>
      </a:accent5>
      <a:accent6>
        <a:srgbClr val="B50938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4_Default Design">
  <a:themeElements>
    <a:clrScheme name="14_Default Design 1">
      <a:dk1>
        <a:srgbClr val="333333"/>
      </a:dk1>
      <a:lt1>
        <a:srgbClr val="FFFFFF"/>
      </a:lt1>
      <a:dk2>
        <a:srgbClr val="333333"/>
      </a:dk2>
      <a:lt2>
        <a:srgbClr val="747679"/>
      </a:lt2>
      <a:accent1>
        <a:srgbClr val="9C132E"/>
      </a:accent1>
      <a:accent2>
        <a:srgbClr val="315EA1"/>
      </a:accent2>
      <a:accent3>
        <a:srgbClr val="FFFFFF"/>
      </a:accent3>
      <a:accent4>
        <a:srgbClr val="2A2A2A"/>
      </a:accent4>
      <a:accent5>
        <a:srgbClr val="CBAAAD"/>
      </a:accent5>
      <a:accent6>
        <a:srgbClr val="2B5491"/>
      </a:accent6>
      <a:hlink>
        <a:srgbClr val="8EBAC8"/>
      </a:hlink>
      <a:folHlink>
        <a:srgbClr val="F2AF32"/>
      </a:folHlink>
    </a:clrScheme>
    <a:fontScheme name="1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4_Default Design 1">
        <a:dk1>
          <a:srgbClr val="333333"/>
        </a:dk1>
        <a:lt1>
          <a:srgbClr val="FFFFFF"/>
        </a:lt1>
        <a:dk2>
          <a:srgbClr val="333333"/>
        </a:dk2>
        <a:lt2>
          <a:srgbClr val="747679"/>
        </a:lt2>
        <a:accent1>
          <a:srgbClr val="9C132E"/>
        </a:accent1>
        <a:accent2>
          <a:srgbClr val="315EA1"/>
        </a:accent2>
        <a:accent3>
          <a:srgbClr val="FFFFFF"/>
        </a:accent3>
        <a:accent4>
          <a:srgbClr val="2A2A2A"/>
        </a:accent4>
        <a:accent5>
          <a:srgbClr val="CBAAAD"/>
        </a:accent5>
        <a:accent6>
          <a:srgbClr val="2B5491"/>
        </a:accent6>
        <a:hlink>
          <a:srgbClr val="8EBAC8"/>
        </a:hlink>
        <a:folHlink>
          <a:srgbClr val="F2AF3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0_Default Design">
  <a:themeElements>
    <a:clrScheme name="12_Default Design 1">
      <a:dk1>
        <a:srgbClr val="333333"/>
      </a:dk1>
      <a:lt1>
        <a:srgbClr val="FFFFFF"/>
      </a:lt1>
      <a:dk2>
        <a:srgbClr val="000000"/>
      </a:dk2>
      <a:lt2>
        <a:srgbClr val="747679"/>
      </a:lt2>
      <a:accent1>
        <a:srgbClr val="9C132E"/>
      </a:accent1>
      <a:accent2>
        <a:srgbClr val="315EA1"/>
      </a:accent2>
      <a:accent3>
        <a:srgbClr val="FFFFFF"/>
      </a:accent3>
      <a:accent4>
        <a:srgbClr val="2A2A2A"/>
      </a:accent4>
      <a:accent5>
        <a:srgbClr val="CBAAAD"/>
      </a:accent5>
      <a:accent6>
        <a:srgbClr val="2B5491"/>
      </a:accent6>
      <a:hlink>
        <a:srgbClr val="8EBAC8"/>
      </a:hlink>
      <a:folHlink>
        <a:srgbClr val="F2AF32"/>
      </a:folHlink>
    </a:clrScheme>
    <a:fontScheme name="1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2_Default Design 1">
        <a:dk1>
          <a:srgbClr val="333333"/>
        </a:dk1>
        <a:lt1>
          <a:srgbClr val="FFFFFF"/>
        </a:lt1>
        <a:dk2>
          <a:srgbClr val="000000"/>
        </a:dk2>
        <a:lt2>
          <a:srgbClr val="747679"/>
        </a:lt2>
        <a:accent1>
          <a:srgbClr val="9C132E"/>
        </a:accent1>
        <a:accent2>
          <a:srgbClr val="315EA1"/>
        </a:accent2>
        <a:accent3>
          <a:srgbClr val="FFFFFF"/>
        </a:accent3>
        <a:accent4>
          <a:srgbClr val="2A2A2A"/>
        </a:accent4>
        <a:accent5>
          <a:srgbClr val="CBAAAD"/>
        </a:accent5>
        <a:accent6>
          <a:srgbClr val="2B5491"/>
        </a:accent6>
        <a:hlink>
          <a:srgbClr val="8EBAC8"/>
        </a:hlink>
        <a:folHlink>
          <a:srgbClr val="F2AF3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7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747679"/>
      </a:lt2>
      <a:accent1>
        <a:srgbClr val="9C132E"/>
      </a:accent1>
      <a:accent2>
        <a:srgbClr val="315EA1"/>
      </a:accent2>
      <a:accent3>
        <a:srgbClr val="FFFFFF"/>
      </a:accent3>
      <a:accent4>
        <a:srgbClr val="000000"/>
      </a:accent4>
      <a:accent5>
        <a:srgbClr val="CBAAAD"/>
      </a:accent5>
      <a:accent6>
        <a:srgbClr val="2B5491"/>
      </a:accent6>
      <a:hlink>
        <a:srgbClr val="8EBAC8"/>
      </a:hlink>
      <a:folHlink>
        <a:srgbClr val="F2AF32"/>
      </a:folHlink>
    </a:clrScheme>
    <a:fontScheme name="21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1_Default Design 1">
        <a:dk1>
          <a:srgbClr val="333333"/>
        </a:dk1>
        <a:lt1>
          <a:srgbClr val="FFFFFF"/>
        </a:lt1>
        <a:dk2>
          <a:srgbClr val="333333"/>
        </a:dk2>
        <a:lt2>
          <a:srgbClr val="747679"/>
        </a:lt2>
        <a:accent1>
          <a:srgbClr val="9C132E"/>
        </a:accent1>
        <a:accent2>
          <a:srgbClr val="315EA1"/>
        </a:accent2>
        <a:accent3>
          <a:srgbClr val="FFFFFF"/>
        </a:accent3>
        <a:accent4>
          <a:srgbClr val="2A2A2A"/>
        </a:accent4>
        <a:accent5>
          <a:srgbClr val="CBAAAD"/>
        </a:accent5>
        <a:accent6>
          <a:srgbClr val="2B5491"/>
        </a:accent6>
        <a:hlink>
          <a:srgbClr val="8EBAC8"/>
        </a:hlink>
        <a:folHlink>
          <a:srgbClr val="F2AF3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8_Default Design">
  <a:themeElements>
    <a:clrScheme name="12_Default Design 1">
      <a:dk1>
        <a:srgbClr val="333333"/>
      </a:dk1>
      <a:lt1>
        <a:srgbClr val="FFFFFF"/>
      </a:lt1>
      <a:dk2>
        <a:srgbClr val="000000"/>
      </a:dk2>
      <a:lt2>
        <a:srgbClr val="747679"/>
      </a:lt2>
      <a:accent1>
        <a:srgbClr val="9C132E"/>
      </a:accent1>
      <a:accent2>
        <a:srgbClr val="315EA1"/>
      </a:accent2>
      <a:accent3>
        <a:srgbClr val="FFFFFF"/>
      </a:accent3>
      <a:accent4>
        <a:srgbClr val="2A2A2A"/>
      </a:accent4>
      <a:accent5>
        <a:srgbClr val="CBAAAD"/>
      </a:accent5>
      <a:accent6>
        <a:srgbClr val="2B5491"/>
      </a:accent6>
      <a:hlink>
        <a:srgbClr val="8EBAC8"/>
      </a:hlink>
      <a:folHlink>
        <a:srgbClr val="F2AF32"/>
      </a:folHlink>
    </a:clrScheme>
    <a:fontScheme name="12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2_Default Design 1">
        <a:dk1>
          <a:srgbClr val="333333"/>
        </a:dk1>
        <a:lt1>
          <a:srgbClr val="FFFFFF"/>
        </a:lt1>
        <a:dk2>
          <a:srgbClr val="000000"/>
        </a:dk2>
        <a:lt2>
          <a:srgbClr val="747679"/>
        </a:lt2>
        <a:accent1>
          <a:srgbClr val="9C132E"/>
        </a:accent1>
        <a:accent2>
          <a:srgbClr val="315EA1"/>
        </a:accent2>
        <a:accent3>
          <a:srgbClr val="FFFFFF"/>
        </a:accent3>
        <a:accent4>
          <a:srgbClr val="2A2A2A"/>
        </a:accent4>
        <a:accent5>
          <a:srgbClr val="CBAAAD"/>
        </a:accent5>
        <a:accent6>
          <a:srgbClr val="2B5491"/>
        </a:accent6>
        <a:hlink>
          <a:srgbClr val="8EBAC8"/>
        </a:hlink>
        <a:folHlink>
          <a:srgbClr val="F2AF3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8_Default Design">
  <a:themeElements>
    <a:clrScheme name="12_Default Design 1">
      <a:dk1>
        <a:srgbClr val="333333"/>
      </a:dk1>
      <a:lt1>
        <a:srgbClr val="FFFFFF"/>
      </a:lt1>
      <a:dk2>
        <a:srgbClr val="000000"/>
      </a:dk2>
      <a:lt2>
        <a:srgbClr val="747679"/>
      </a:lt2>
      <a:accent1>
        <a:srgbClr val="9C132E"/>
      </a:accent1>
      <a:accent2>
        <a:srgbClr val="315EA1"/>
      </a:accent2>
      <a:accent3>
        <a:srgbClr val="FFFFFF"/>
      </a:accent3>
      <a:accent4>
        <a:srgbClr val="2A2A2A"/>
      </a:accent4>
      <a:accent5>
        <a:srgbClr val="CBAAAD"/>
      </a:accent5>
      <a:accent6>
        <a:srgbClr val="2B5491"/>
      </a:accent6>
      <a:hlink>
        <a:srgbClr val="8EBAC8"/>
      </a:hlink>
      <a:folHlink>
        <a:srgbClr val="F2AF32"/>
      </a:folHlink>
    </a:clrScheme>
    <a:fontScheme name="1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2_Default Design 1">
        <a:dk1>
          <a:srgbClr val="333333"/>
        </a:dk1>
        <a:lt1>
          <a:srgbClr val="FFFFFF"/>
        </a:lt1>
        <a:dk2>
          <a:srgbClr val="000000"/>
        </a:dk2>
        <a:lt2>
          <a:srgbClr val="747679"/>
        </a:lt2>
        <a:accent1>
          <a:srgbClr val="9C132E"/>
        </a:accent1>
        <a:accent2>
          <a:srgbClr val="315EA1"/>
        </a:accent2>
        <a:accent3>
          <a:srgbClr val="FFFFFF"/>
        </a:accent3>
        <a:accent4>
          <a:srgbClr val="2A2A2A"/>
        </a:accent4>
        <a:accent5>
          <a:srgbClr val="CBAAAD"/>
        </a:accent5>
        <a:accent6>
          <a:srgbClr val="2B5491"/>
        </a:accent6>
        <a:hlink>
          <a:srgbClr val="8EBAC8"/>
        </a:hlink>
        <a:folHlink>
          <a:srgbClr val="F2AF3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9_Default Design">
  <a:themeElements>
    <a:clrScheme name="12_Default Design 1">
      <a:dk1>
        <a:srgbClr val="333333"/>
      </a:dk1>
      <a:lt1>
        <a:srgbClr val="FFFFFF"/>
      </a:lt1>
      <a:dk2>
        <a:srgbClr val="000000"/>
      </a:dk2>
      <a:lt2>
        <a:srgbClr val="747679"/>
      </a:lt2>
      <a:accent1>
        <a:srgbClr val="9C132E"/>
      </a:accent1>
      <a:accent2>
        <a:srgbClr val="315EA1"/>
      </a:accent2>
      <a:accent3>
        <a:srgbClr val="FFFFFF"/>
      </a:accent3>
      <a:accent4>
        <a:srgbClr val="2A2A2A"/>
      </a:accent4>
      <a:accent5>
        <a:srgbClr val="CBAAAD"/>
      </a:accent5>
      <a:accent6>
        <a:srgbClr val="2B5491"/>
      </a:accent6>
      <a:hlink>
        <a:srgbClr val="8EBAC8"/>
      </a:hlink>
      <a:folHlink>
        <a:srgbClr val="F2AF32"/>
      </a:folHlink>
    </a:clrScheme>
    <a:fontScheme name="12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2_Default Design 1">
        <a:dk1>
          <a:srgbClr val="333333"/>
        </a:dk1>
        <a:lt1>
          <a:srgbClr val="FFFFFF"/>
        </a:lt1>
        <a:dk2>
          <a:srgbClr val="000000"/>
        </a:dk2>
        <a:lt2>
          <a:srgbClr val="747679"/>
        </a:lt2>
        <a:accent1>
          <a:srgbClr val="9C132E"/>
        </a:accent1>
        <a:accent2>
          <a:srgbClr val="315EA1"/>
        </a:accent2>
        <a:accent3>
          <a:srgbClr val="FFFFFF"/>
        </a:accent3>
        <a:accent4>
          <a:srgbClr val="2A2A2A"/>
        </a:accent4>
        <a:accent5>
          <a:srgbClr val="CBAAAD"/>
        </a:accent5>
        <a:accent6>
          <a:srgbClr val="2B5491"/>
        </a:accent6>
        <a:hlink>
          <a:srgbClr val="8EBAC8"/>
        </a:hlink>
        <a:folHlink>
          <a:srgbClr val="F2AF3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Default Theme">
  <a:themeElements>
    <a:clrScheme name="12_Default Design 1">
      <a:dk1>
        <a:srgbClr val="333333"/>
      </a:dk1>
      <a:lt1>
        <a:srgbClr val="FFFFFF"/>
      </a:lt1>
      <a:dk2>
        <a:srgbClr val="000000"/>
      </a:dk2>
      <a:lt2>
        <a:srgbClr val="747679"/>
      </a:lt2>
      <a:accent1>
        <a:srgbClr val="9C132E"/>
      </a:accent1>
      <a:accent2>
        <a:srgbClr val="315EA1"/>
      </a:accent2>
      <a:accent3>
        <a:srgbClr val="FFFFFF"/>
      </a:accent3>
      <a:accent4>
        <a:srgbClr val="2A2A2A"/>
      </a:accent4>
      <a:accent5>
        <a:srgbClr val="CBAAAD"/>
      </a:accent5>
      <a:accent6>
        <a:srgbClr val="2B5491"/>
      </a:accent6>
      <a:hlink>
        <a:srgbClr val="8EBAC8"/>
      </a:hlink>
      <a:folHlink>
        <a:srgbClr val="F2AF32"/>
      </a:folHlink>
    </a:clrScheme>
    <a:fontScheme name="1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2_Default Design 1">
        <a:dk1>
          <a:srgbClr val="333333"/>
        </a:dk1>
        <a:lt1>
          <a:srgbClr val="FFFFFF"/>
        </a:lt1>
        <a:dk2>
          <a:srgbClr val="000000"/>
        </a:dk2>
        <a:lt2>
          <a:srgbClr val="747679"/>
        </a:lt2>
        <a:accent1>
          <a:srgbClr val="9C132E"/>
        </a:accent1>
        <a:accent2>
          <a:srgbClr val="315EA1"/>
        </a:accent2>
        <a:accent3>
          <a:srgbClr val="FFFFFF"/>
        </a:accent3>
        <a:accent4>
          <a:srgbClr val="2A2A2A"/>
        </a:accent4>
        <a:accent5>
          <a:srgbClr val="CBAAAD"/>
        </a:accent5>
        <a:accent6>
          <a:srgbClr val="2B5491"/>
        </a:accent6>
        <a:hlink>
          <a:srgbClr val="8EBAC8"/>
        </a:hlink>
        <a:folHlink>
          <a:srgbClr val="F2AF3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C010157AEDEF46937F6755080B076C" ma:contentTypeVersion="0" ma:contentTypeDescription="Create a new document." ma:contentTypeScope="" ma:versionID="6a99823ebf142d43c2c18d3337ad2f2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EBB4B9-656B-4A98-BE9B-B2B809947B23}">
  <ds:schemaRefs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8D100B6-048D-491E-8890-67F17542F6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0283C5-439A-42B7-92A4-3C988AA9DA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1790</Words>
  <Application>Microsoft Office PowerPoint</Application>
  <PresentationFormat>On-screen Show (4:3)</PresentationFormat>
  <Paragraphs>240</Paragraphs>
  <Slides>31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PacBio</vt:lpstr>
      <vt:lpstr>14_Default Design</vt:lpstr>
      <vt:lpstr>40_Default Design</vt:lpstr>
      <vt:lpstr>27_Default Design</vt:lpstr>
      <vt:lpstr>28_Default Design</vt:lpstr>
      <vt:lpstr>38_Default Design</vt:lpstr>
      <vt:lpstr>39_Default Design</vt:lpstr>
      <vt:lpstr>Default Theme</vt:lpstr>
      <vt:lpstr>PowerPoint Presentation</vt:lpstr>
      <vt:lpstr>Assessing and Troubleshooting Data Pre-Alignment Using stsPlots.2.0.R </vt:lpstr>
      <vt:lpstr>Learning Objectives</vt:lpstr>
      <vt:lpstr>StsPlots Tool: Quickly Evaluate Data Quality After Primary Analysis Finishes. </vt:lpstr>
      <vt:lpstr>Using StsPlots : Install the Required Software</vt:lpstr>
      <vt:lpstr>Running the Script</vt:lpstr>
      <vt:lpstr>Running the script on a folder of sts.csv files from the R interpreter</vt:lpstr>
      <vt:lpstr>Running the script on a single file inside the R interpreter</vt:lpstr>
      <vt:lpstr>For Additional Plotting, Open the sts.csv File in Excel</vt:lpstr>
      <vt:lpstr>Using R to Generate Additional Plots From the sts.csv File</vt:lpstr>
      <vt:lpstr>Using stsPlots From the Command Line</vt:lpstr>
      <vt:lpstr>ReadScore Heatmap: Check Chip Alignment and Data Quality</vt:lpstr>
      <vt:lpstr>Assuming a Poisson Distribution of Loading (Caveat Emptor) Singly Loaded ZMWs are Maximized at 63% Total Active ZMWs</vt:lpstr>
      <vt:lpstr>Productivity Heatmap: Check Chip Alignment and Loading</vt:lpstr>
      <vt:lpstr>ReadScore Distribution: Check the Read Quality for Each Productivity Segment (Usually Only P=1 Passes Filtering)</vt:lpstr>
      <vt:lpstr>ReadScore Distribution by HQ Readlength: Read Quality Should Be Stable Across All Readlength Bins </vt:lpstr>
      <vt:lpstr>Raw vs HQ Readlength: Many Reads May Pass Filtering, But How Much are Those Reads Shortened by Filtering?</vt:lpstr>
      <vt:lpstr>Mean SNR Heatmap: Look for Instrument Issues and Chip Alignment Quality</vt:lpstr>
      <vt:lpstr>Mean per ZMW SNR Distribution, Including Performance Guidelines From SIV</vt:lpstr>
      <vt:lpstr>IPD Histogram: Oxygen Exclusion</vt:lpstr>
      <vt:lpstr>Distinguishing Between Similar Phenotypes with stsPlots</vt:lpstr>
      <vt:lpstr>Optimal vs Overloaded Chips (C2 Chemistry)</vt:lpstr>
      <vt:lpstr>Optimal vs Overloaded Chips (C2 Chemistry)</vt:lpstr>
      <vt:lpstr>Optimal vs Overloaded Chips (C2 Chemistry)</vt:lpstr>
      <vt:lpstr>Another Common Phenotype: Excess Free Polymerase</vt:lpstr>
      <vt:lpstr>Comparison of Set1 and Set2 with Excess Free Polymerase</vt:lpstr>
      <vt:lpstr>The Phenotypes Can be Distinguished Using Additional Plots</vt:lpstr>
      <vt:lpstr>A Related Plot Also Helps Distinguish the Two Phenotypes</vt:lpstr>
      <vt:lpstr>Phenotypes and Possible Root Causes</vt:lpstr>
      <vt:lpstr>Questions About or Problems with stsPlots</vt:lpstr>
      <vt:lpstr>Summary of Key Points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2012-04-03T18:41:39Z</dcterms:created>
  <dcterms:modified xsi:type="dcterms:W3CDTF">2012-07-11T22:05:47Z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0x010100F4C010157AEDEF46937F6755080B076C</vt:lpwstr>
  </property>
</Properties>
</file>